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3"/>
  </p:notesMasterIdLst>
  <p:sldIdLst>
    <p:sldId id="256" r:id="rId5"/>
    <p:sldId id="336" r:id="rId6"/>
    <p:sldId id="328" r:id="rId7"/>
    <p:sldId id="258" r:id="rId8"/>
    <p:sldId id="312" r:id="rId9"/>
    <p:sldId id="308" r:id="rId10"/>
    <p:sldId id="277" r:id="rId11"/>
    <p:sldId id="326" r:id="rId12"/>
    <p:sldId id="327" r:id="rId13"/>
    <p:sldId id="325" r:id="rId14"/>
    <p:sldId id="335" r:id="rId15"/>
    <p:sldId id="333" r:id="rId16"/>
    <p:sldId id="330" r:id="rId17"/>
    <p:sldId id="332" r:id="rId18"/>
    <p:sldId id="329" r:id="rId19"/>
    <p:sldId id="331" r:id="rId20"/>
    <p:sldId id="334" r:id="rId21"/>
    <p:sldId id="33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6" autoAdjust="0"/>
    <p:restoredTop sz="94640"/>
  </p:normalViewPr>
  <p:slideViewPr>
    <p:cSldViewPr>
      <p:cViewPr>
        <p:scale>
          <a:sx n="106" d="100"/>
          <a:sy n="106" d="100"/>
        </p:scale>
        <p:origin x="1024" y="19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473CC-F9E0-4828-8680-C50EDB3D7691}"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E3C8A8A0-43FB-42B0-BB83-907D71A33A58}">
      <dgm:prSet/>
      <dgm:spPr/>
      <dgm:t>
        <a:bodyPr/>
        <a:lstStyle/>
        <a:p>
          <a:r>
            <a:rPr lang="nl-NL" dirty="0"/>
            <a:t>Sherry is een Spaanse versterkte wijn met met 15-23% alcohol. </a:t>
          </a:r>
          <a:endParaRPr lang="en-US" dirty="0"/>
        </a:p>
      </dgm:t>
    </dgm:pt>
    <dgm:pt modelId="{315B06C0-61EA-4A00-8F62-0BFDE04096F6}" type="parTrans" cxnId="{6C88CA35-B097-43C3-9AE5-A536CB8FCB98}">
      <dgm:prSet/>
      <dgm:spPr/>
      <dgm:t>
        <a:bodyPr/>
        <a:lstStyle/>
        <a:p>
          <a:endParaRPr lang="en-US"/>
        </a:p>
      </dgm:t>
    </dgm:pt>
    <dgm:pt modelId="{A9A8C5AC-5842-45AD-BC8A-F16A47A83725}" type="sibTrans" cxnId="{6C88CA35-B097-43C3-9AE5-A536CB8FCB98}">
      <dgm:prSet/>
      <dgm:spPr/>
      <dgm:t>
        <a:bodyPr/>
        <a:lstStyle/>
        <a:p>
          <a:endParaRPr lang="en-US" dirty="0"/>
        </a:p>
      </dgm:t>
    </dgm:pt>
    <dgm:pt modelId="{BE88F9DF-FC98-4B28-8C3B-174F2EBF6CD1}">
      <dgm:prSet/>
      <dgm:spPr/>
      <dgm:t>
        <a:bodyPr/>
        <a:lstStyle/>
        <a:p>
          <a:r>
            <a:rPr lang="nl-NL" dirty="0"/>
            <a:t>Het wordt ook  Jerez, Sherry of Xereswijn genoemd.</a:t>
          </a:r>
          <a:endParaRPr lang="en-US" dirty="0"/>
        </a:p>
      </dgm:t>
    </dgm:pt>
    <dgm:pt modelId="{BFCD753C-B6F1-4C0D-8F9C-828E1545D75C}" type="parTrans" cxnId="{85103665-D0D0-4FAC-B50E-2AE99F4F2E13}">
      <dgm:prSet/>
      <dgm:spPr/>
      <dgm:t>
        <a:bodyPr/>
        <a:lstStyle/>
        <a:p>
          <a:endParaRPr lang="en-US"/>
        </a:p>
      </dgm:t>
    </dgm:pt>
    <dgm:pt modelId="{6D738ADB-EFED-4CB8-9EB1-A1F4D9E830F3}" type="sibTrans" cxnId="{85103665-D0D0-4FAC-B50E-2AE99F4F2E13}">
      <dgm:prSet/>
      <dgm:spPr/>
      <dgm:t>
        <a:bodyPr/>
        <a:lstStyle/>
        <a:p>
          <a:endParaRPr lang="en-US" dirty="0"/>
        </a:p>
      </dgm:t>
    </dgm:pt>
    <dgm:pt modelId="{9AEEA8E5-5C61-4274-B41A-41523959B1E5}">
      <dgm:prSet/>
      <dgm:spPr/>
      <dgm:t>
        <a:bodyPr/>
        <a:lstStyle/>
        <a:p>
          <a:r>
            <a:rPr lang="nl-NL" dirty="0"/>
            <a:t>De rijpingsmethode is door middel van een Solara systeem.</a:t>
          </a:r>
          <a:endParaRPr lang="en-US" dirty="0"/>
        </a:p>
      </dgm:t>
    </dgm:pt>
    <dgm:pt modelId="{0CA0AF9B-FF98-429E-B5C0-BC0F1305354F}" type="parTrans" cxnId="{4E970324-B643-4362-BDFA-0B1DC4869EC8}">
      <dgm:prSet/>
      <dgm:spPr/>
      <dgm:t>
        <a:bodyPr/>
        <a:lstStyle/>
        <a:p>
          <a:endParaRPr lang="en-US"/>
        </a:p>
      </dgm:t>
    </dgm:pt>
    <dgm:pt modelId="{D417464B-4DD6-47E8-9A99-49B87E668E46}" type="sibTrans" cxnId="{4E970324-B643-4362-BDFA-0B1DC4869EC8}">
      <dgm:prSet/>
      <dgm:spPr/>
      <dgm:t>
        <a:bodyPr/>
        <a:lstStyle/>
        <a:p>
          <a:endParaRPr lang="en-US"/>
        </a:p>
      </dgm:t>
    </dgm:pt>
    <dgm:pt modelId="{3DEEBCA3-8796-DE43-A433-DB025E8FB8BF}" type="pres">
      <dgm:prSet presAssocID="{12E473CC-F9E0-4828-8680-C50EDB3D7691}" presName="outerComposite" presStyleCnt="0">
        <dgm:presLayoutVars>
          <dgm:chMax val="5"/>
          <dgm:dir/>
          <dgm:resizeHandles val="exact"/>
        </dgm:presLayoutVars>
      </dgm:prSet>
      <dgm:spPr/>
    </dgm:pt>
    <dgm:pt modelId="{2F5E3B8B-9590-6A48-AF8D-14DF71426A06}" type="pres">
      <dgm:prSet presAssocID="{12E473CC-F9E0-4828-8680-C50EDB3D7691}" presName="dummyMaxCanvas" presStyleCnt="0">
        <dgm:presLayoutVars/>
      </dgm:prSet>
      <dgm:spPr/>
    </dgm:pt>
    <dgm:pt modelId="{E57AF5C6-F5DD-F34F-8A9C-1FBF74FCD56E}" type="pres">
      <dgm:prSet presAssocID="{12E473CC-F9E0-4828-8680-C50EDB3D7691}" presName="ThreeNodes_1" presStyleLbl="node1" presStyleIdx="0" presStyleCnt="3" custLinFactNeighborX="-445" custLinFactNeighborY="5743">
        <dgm:presLayoutVars>
          <dgm:bulletEnabled val="1"/>
        </dgm:presLayoutVars>
      </dgm:prSet>
      <dgm:spPr/>
    </dgm:pt>
    <dgm:pt modelId="{A4A18E99-2ACA-7145-ADEA-E6A533538EAF}" type="pres">
      <dgm:prSet presAssocID="{12E473CC-F9E0-4828-8680-C50EDB3D7691}" presName="ThreeNodes_2" presStyleLbl="node1" presStyleIdx="1" presStyleCnt="3">
        <dgm:presLayoutVars>
          <dgm:bulletEnabled val="1"/>
        </dgm:presLayoutVars>
      </dgm:prSet>
      <dgm:spPr/>
    </dgm:pt>
    <dgm:pt modelId="{09692C09-407C-DF46-99B4-F9EA4517100E}" type="pres">
      <dgm:prSet presAssocID="{12E473CC-F9E0-4828-8680-C50EDB3D7691}" presName="ThreeNodes_3" presStyleLbl="node1" presStyleIdx="2" presStyleCnt="3">
        <dgm:presLayoutVars>
          <dgm:bulletEnabled val="1"/>
        </dgm:presLayoutVars>
      </dgm:prSet>
      <dgm:spPr/>
    </dgm:pt>
    <dgm:pt modelId="{954F4D7B-3A88-C349-BD28-9E1C09924018}" type="pres">
      <dgm:prSet presAssocID="{12E473CC-F9E0-4828-8680-C50EDB3D7691}" presName="ThreeConn_1-2" presStyleLbl="fgAccFollowNode1" presStyleIdx="0" presStyleCnt="2">
        <dgm:presLayoutVars>
          <dgm:bulletEnabled val="1"/>
        </dgm:presLayoutVars>
      </dgm:prSet>
      <dgm:spPr/>
    </dgm:pt>
    <dgm:pt modelId="{54A7539A-D9BA-5A4A-AEDB-7246D0D28BA5}" type="pres">
      <dgm:prSet presAssocID="{12E473CC-F9E0-4828-8680-C50EDB3D7691}" presName="ThreeConn_2-3" presStyleLbl="fgAccFollowNode1" presStyleIdx="1" presStyleCnt="2">
        <dgm:presLayoutVars>
          <dgm:bulletEnabled val="1"/>
        </dgm:presLayoutVars>
      </dgm:prSet>
      <dgm:spPr/>
    </dgm:pt>
    <dgm:pt modelId="{4D69C177-A6FD-BB47-B99C-359889608BDC}" type="pres">
      <dgm:prSet presAssocID="{12E473CC-F9E0-4828-8680-C50EDB3D7691}" presName="ThreeNodes_1_text" presStyleLbl="node1" presStyleIdx="2" presStyleCnt="3">
        <dgm:presLayoutVars>
          <dgm:bulletEnabled val="1"/>
        </dgm:presLayoutVars>
      </dgm:prSet>
      <dgm:spPr/>
    </dgm:pt>
    <dgm:pt modelId="{75CAE8E3-BB9E-ED43-A3B9-57EEA9D2C43A}" type="pres">
      <dgm:prSet presAssocID="{12E473CC-F9E0-4828-8680-C50EDB3D7691}" presName="ThreeNodes_2_text" presStyleLbl="node1" presStyleIdx="2" presStyleCnt="3">
        <dgm:presLayoutVars>
          <dgm:bulletEnabled val="1"/>
        </dgm:presLayoutVars>
      </dgm:prSet>
      <dgm:spPr/>
    </dgm:pt>
    <dgm:pt modelId="{C3034CBA-EF68-AB43-A592-1D143234EF30}" type="pres">
      <dgm:prSet presAssocID="{12E473CC-F9E0-4828-8680-C50EDB3D7691}" presName="ThreeNodes_3_text" presStyleLbl="node1" presStyleIdx="2" presStyleCnt="3">
        <dgm:presLayoutVars>
          <dgm:bulletEnabled val="1"/>
        </dgm:presLayoutVars>
      </dgm:prSet>
      <dgm:spPr/>
    </dgm:pt>
  </dgm:ptLst>
  <dgm:cxnLst>
    <dgm:cxn modelId="{50A84D06-99B3-6540-B899-A207737750DC}" type="presOf" srcId="{12E473CC-F9E0-4828-8680-C50EDB3D7691}" destId="{3DEEBCA3-8796-DE43-A433-DB025E8FB8BF}" srcOrd="0" destOrd="0" presId="urn:microsoft.com/office/officeart/2005/8/layout/vProcess5"/>
    <dgm:cxn modelId="{4E970324-B643-4362-BDFA-0B1DC4869EC8}" srcId="{12E473CC-F9E0-4828-8680-C50EDB3D7691}" destId="{9AEEA8E5-5C61-4274-B41A-41523959B1E5}" srcOrd="2" destOrd="0" parTransId="{0CA0AF9B-FF98-429E-B5C0-BC0F1305354F}" sibTransId="{D417464B-4DD6-47E8-9A99-49B87E668E46}"/>
    <dgm:cxn modelId="{F52E2C27-00BD-7E49-889E-091DE56A2031}" type="presOf" srcId="{9AEEA8E5-5C61-4274-B41A-41523959B1E5}" destId="{C3034CBA-EF68-AB43-A592-1D143234EF30}" srcOrd="1" destOrd="0" presId="urn:microsoft.com/office/officeart/2005/8/layout/vProcess5"/>
    <dgm:cxn modelId="{6C88CA35-B097-43C3-9AE5-A536CB8FCB98}" srcId="{12E473CC-F9E0-4828-8680-C50EDB3D7691}" destId="{E3C8A8A0-43FB-42B0-BB83-907D71A33A58}" srcOrd="0" destOrd="0" parTransId="{315B06C0-61EA-4A00-8F62-0BFDE04096F6}" sibTransId="{A9A8C5AC-5842-45AD-BC8A-F16A47A83725}"/>
    <dgm:cxn modelId="{22447F46-F5A4-4D43-A4DE-EEFC85F8891E}" type="presOf" srcId="{BE88F9DF-FC98-4B28-8C3B-174F2EBF6CD1}" destId="{75CAE8E3-BB9E-ED43-A3B9-57EEA9D2C43A}" srcOrd="1" destOrd="0" presId="urn:microsoft.com/office/officeart/2005/8/layout/vProcess5"/>
    <dgm:cxn modelId="{85103665-D0D0-4FAC-B50E-2AE99F4F2E13}" srcId="{12E473CC-F9E0-4828-8680-C50EDB3D7691}" destId="{BE88F9DF-FC98-4B28-8C3B-174F2EBF6CD1}" srcOrd="1" destOrd="0" parTransId="{BFCD753C-B6F1-4C0D-8F9C-828E1545D75C}" sibTransId="{6D738ADB-EFED-4CB8-9EB1-A1F4D9E830F3}"/>
    <dgm:cxn modelId="{E807556F-F0D3-4D45-8C9E-3A8ED72FF9B0}" type="presOf" srcId="{BE88F9DF-FC98-4B28-8C3B-174F2EBF6CD1}" destId="{A4A18E99-2ACA-7145-ADEA-E6A533538EAF}" srcOrd="0" destOrd="0" presId="urn:microsoft.com/office/officeart/2005/8/layout/vProcess5"/>
    <dgm:cxn modelId="{A7AECA75-FD1F-5640-95E5-19C5D8FA3DA3}" type="presOf" srcId="{E3C8A8A0-43FB-42B0-BB83-907D71A33A58}" destId="{E57AF5C6-F5DD-F34F-8A9C-1FBF74FCD56E}" srcOrd="0" destOrd="0" presId="urn:microsoft.com/office/officeart/2005/8/layout/vProcess5"/>
    <dgm:cxn modelId="{362616B8-478D-A04F-A48D-750D6974F9CB}" type="presOf" srcId="{E3C8A8A0-43FB-42B0-BB83-907D71A33A58}" destId="{4D69C177-A6FD-BB47-B99C-359889608BDC}" srcOrd="1" destOrd="0" presId="urn:microsoft.com/office/officeart/2005/8/layout/vProcess5"/>
    <dgm:cxn modelId="{AE6265CE-A7D4-F64C-B7F0-EFF262626554}" type="presOf" srcId="{9AEEA8E5-5C61-4274-B41A-41523959B1E5}" destId="{09692C09-407C-DF46-99B4-F9EA4517100E}" srcOrd="0" destOrd="0" presId="urn:microsoft.com/office/officeart/2005/8/layout/vProcess5"/>
    <dgm:cxn modelId="{94E2CED8-767C-014C-BD71-7467770E1D70}" type="presOf" srcId="{6D738ADB-EFED-4CB8-9EB1-A1F4D9E830F3}" destId="{54A7539A-D9BA-5A4A-AEDB-7246D0D28BA5}" srcOrd="0" destOrd="0" presId="urn:microsoft.com/office/officeart/2005/8/layout/vProcess5"/>
    <dgm:cxn modelId="{03D9F9EE-24E5-7C40-A63D-237D91829DF2}" type="presOf" srcId="{A9A8C5AC-5842-45AD-BC8A-F16A47A83725}" destId="{954F4D7B-3A88-C349-BD28-9E1C09924018}" srcOrd="0" destOrd="0" presId="urn:microsoft.com/office/officeart/2005/8/layout/vProcess5"/>
    <dgm:cxn modelId="{8CBD8E07-369C-AE4A-90AE-50D2141B6268}" type="presParOf" srcId="{3DEEBCA3-8796-DE43-A433-DB025E8FB8BF}" destId="{2F5E3B8B-9590-6A48-AF8D-14DF71426A06}" srcOrd="0" destOrd="0" presId="urn:microsoft.com/office/officeart/2005/8/layout/vProcess5"/>
    <dgm:cxn modelId="{BB5EFE53-4198-0240-A649-FE427B97FD09}" type="presParOf" srcId="{3DEEBCA3-8796-DE43-A433-DB025E8FB8BF}" destId="{E57AF5C6-F5DD-F34F-8A9C-1FBF74FCD56E}" srcOrd="1" destOrd="0" presId="urn:microsoft.com/office/officeart/2005/8/layout/vProcess5"/>
    <dgm:cxn modelId="{43452880-0577-1E49-B906-CE7168ECF3CB}" type="presParOf" srcId="{3DEEBCA3-8796-DE43-A433-DB025E8FB8BF}" destId="{A4A18E99-2ACA-7145-ADEA-E6A533538EAF}" srcOrd="2" destOrd="0" presId="urn:microsoft.com/office/officeart/2005/8/layout/vProcess5"/>
    <dgm:cxn modelId="{8E73AFB3-2C19-564D-AABC-6AC1AC7EFF6E}" type="presParOf" srcId="{3DEEBCA3-8796-DE43-A433-DB025E8FB8BF}" destId="{09692C09-407C-DF46-99B4-F9EA4517100E}" srcOrd="3" destOrd="0" presId="urn:microsoft.com/office/officeart/2005/8/layout/vProcess5"/>
    <dgm:cxn modelId="{16982240-8CD0-2E45-94B2-F123F4760C62}" type="presParOf" srcId="{3DEEBCA3-8796-DE43-A433-DB025E8FB8BF}" destId="{954F4D7B-3A88-C349-BD28-9E1C09924018}" srcOrd="4" destOrd="0" presId="urn:microsoft.com/office/officeart/2005/8/layout/vProcess5"/>
    <dgm:cxn modelId="{5100EC45-BCD7-3C42-9551-2473A7E9AF7E}" type="presParOf" srcId="{3DEEBCA3-8796-DE43-A433-DB025E8FB8BF}" destId="{54A7539A-D9BA-5A4A-AEDB-7246D0D28BA5}" srcOrd="5" destOrd="0" presId="urn:microsoft.com/office/officeart/2005/8/layout/vProcess5"/>
    <dgm:cxn modelId="{B4895158-BEB9-C94E-A766-412F25DBE2F7}" type="presParOf" srcId="{3DEEBCA3-8796-DE43-A433-DB025E8FB8BF}" destId="{4D69C177-A6FD-BB47-B99C-359889608BDC}" srcOrd="6" destOrd="0" presId="urn:microsoft.com/office/officeart/2005/8/layout/vProcess5"/>
    <dgm:cxn modelId="{9D2804F7-5D2A-2040-870C-B9E9BE9994C8}" type="presParOf" srcId="{3DEEBCA3-8796-DE43-A433-DB025E8FB8BF}" destId="{75CAE8E3-BB9E-ED43-A3B9-57EEA9D2C43A}" srcOrd="7" destOrd="0" presId="urn:microsoft.com/office/officeart/2005/8/layout/vProcess5"/>
    <dgm:cxn modelId="{BB8175DF-6649-3947-B4FA-6BAF098A099A}" type="presParOf" srcId="{3DEEBCA3-8796-DE43-A433-DB025E8FB8BF}" destId="{C3034CBA-EF68-AB43-A592-1D143234EF3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18261-262A-4136-9847-D9876E3887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541A9C-408A-4839-B885-C8B27E940220}">
      <dgm:prSet/>
      <dgm:spPr/>
      <dgm:t>
        <a:bodyPr/>
        <a:lstStyle/>
        <a:p>
          <a:r>
            <a:rPr lang="nl-NL" dirty="0"/>
            <a:t>Klimaat is subtropisch:  </a:t>
          </a:r>
          <a:r>
            <a:rPr lang="nl-NL" b="0" i="0" u="none" dirty="0"/>
            <a:t>Omgeven door de Atlantische Oceaan en 2 rivieren. </a:t>
          </a:r>
        </a:p>
        <a:p>
          <a:endParaRPr lang="en-US" dirty="0"/>
        </a:p>
      </dgm:t>
    </dgm:pt>
    <dgm:pt modelId="{1AA3E811-A5E7-401C-88B3-B07FA56AF8A4}" type="parTrans" cxnId="{9D2AA79F-DB6B-442E-BBB5-C163A2DD4B05}">
      <dgm:prSet/>
      <dgm:spPr/>
      <dgm:t>
        <a:bodyPr/>
        <a:lstStyle/>
        <a:p>
          <a:endParaRPr lang="en-US"/>
        </a:p>
      </dgm:t>
    </dgm:pt>
    <dgm:pt modelId="{CF95DB19-E463-4E67-A0E9-65C6A791F2C8}" type="sibTrans" cxnId="{9D2AA79F-DB6B-442E-BBB5-C163A2DD4B05}">
      <dgm:prSet/>
      <dgm:spPr/>
      <dgm:t>
        <a:bodyPr/>
        <a:lstStyle/>
        <a:p>
          <a:endParaRPr lang="en-US"/>
        </a:p>
      </dgm:t>
    </dgm:pt>
    <dgm:pt modelId="{B440D0AD-3402-4092-BF57-E6606C09A24E}">
      <dgm:prSet/>
      <dgm:spPr/>
      <dgm:t>
        <a:bodyPr/>
        <a:lstStyle/>
        <a:p>
          <a:r>
            <a:rPr lang="nl-NL" b="0" i="0" dirty="0"/>
            <a:t>- Met milde en natte winters en warme en droge zomers.</a:t>
          </a:r>
          <a:endParaRPr lang="en-US" dirty="0"/>
        </a:p>
      </dgm:t>
    </dgm:pt>
    <dgm:pt modelId="{80759249-3371-460A-8932-5076CE774E2A}" type="parTrans" cxnId="{983B258A-E536-48E1-A4AA-E8CCFFAB7924}">
      <dgm:prSet/>
      <dgm:spPr/>
      <dgm:t>
        <a:bodyPr/>
        <a:lstStyle/>
        <a:p>
          <a:endParaRPr lang="en-US"/>
        </a:p>
      </dgm:t>
    </dgm:pt>
    <dgm:pt modelId="{F7E1E9CB-C92D-44AF-AEF1-58360560DD3F}" type="sibTrans" cxnId="{983B258A-E536-48E1-A4AA-E8CCFFAB7924}">
      <dgm:prSet/>
      <dgm:spPr/>
      <dgm:t>
        <a:bodyPr/>
        <a:lstStyle/>
        <a:p>
          <a:endParaRPr lang="en-US"/>
        </a:p>
      </dgm:t>
    </dgm:pt>
    <dgm:pt modelId="{9717F6E5-D55E-4C8F-916D-90BCA4236A22}">
      <dgm:prSet/>
      <dgm:spPr/>
      <dgm:t>
        <a:bodyPr/>
        <a:lstStyle/>
        <a:p>
          <a:r>
            <a:rPr lang="nl-NL" dirty="0"/>
            <a:t>- De wind van de Atlantische oceaan en Middellandse zee zorgt voor verkoeling.</a:t>
          </a:r>
          <a:endParaRPr lang="en-US" dirty="0"/>
        </a:p>
      </dgm:t>
    </dgm:pt>
    <dgm:pt modelId="{866EA25D-354E-484F-AF0A-8F42A2795E72}" type="parTrans" cxnId="{FF498F9E-AE3D-4B16-985D-F0A39FDA6890}">
      <dgm:prSet/>
      <dgm:spPr/>
      <dgm:t>
        <a:bodyPr/>
        <a:lstStyle/>
        <a:p>
          <a:endParaRPr lang="en-US"/>
        </a:p>
      </dgm:t>
    </dgm:pt>
    <dgm:pt modelId="{7AD0261A-D3E8-4694-AAC8-B6BC70C7BA18}" type="sibTrans" cxnId="{FF498F9E-AE3D-4B16-985D-F0A39FDA6890}">
      <dgm:prSet/>
      <dgm:spPr/>
      <dgm:t>
        <a:bodyPr/>
        <a:lstStyle/>
        <a:p>
          <a:endParaRPr lang="en-US"/>
        </a:p>
      </dgm:t>
    </dgm:pt>
    <dgm:pt modelId="{B0DAB10E-0F3F-484D-8A3E-6335C5641FD4}">
      <dgm:prSet/>
      <dgm:spPr/>
      <dgm:t>
        <a:bodyPr/>
        <a:lstStyle/>
        <a:p>
          <a:r>
            <a:rPr lang="nl-NL" dirty="0"/>
            <a:t>- </a:t>
          </a:r>
          <a:r>
            <a:rPr lang="nl-NL" b="0" i="0" u="none" dirty="0"/>
            <a:t>de zon schijnt hier gemiddeld 300 dagen. Dat is </a:t>
          </a:r>
          <a:r>
            <a:rPr lang="nl-NL" dirty="0"/>
            <a:t>2 x zoveel zonne-uren dan  in Nederland. (300 dagen </a:t>
          </a:r>
          <a:r>
            <a:rPr lang="nl-NL" b="0" i="0" u="none" dirty="0"/>
            <a:t>per jaar). </a:t>
          </a:r>
          <a:endParaRPr lang="en-US" dirty="0"/>
        </a:p>
      </dgm:t>
    </dgm:pt>
    <dgm:pt modelId="{BF490AFB-7638-4387-8140-2AA93FC898AB}" type="parTrans" cxnId="{68479259-D747-4E84-B976-D512E06742DF}">
      <dgm:prSet/>
      <dgm:spPr/>
      <dgm:t>
        <a:bodyPr/>
        <a:lstStyle/>
        <a:p>
          <a:endParaRPr lang="en-US"/>
        </a:p>
      </dgm:t>
    </dgm:pt>
    <dgm:pt modelId="{E1297A51-D451-4F3F-8223-70C8A71BE5D6}" type="sibTrans" cxnId="{68479259-D747-4E84-B976-D512E06742DF}">
      <dgm:prSet/>
      <dgm:spPr/>
      <dgm:t>
        <a:bodyPr/>
        <a:lstStyle/>
        <a:p>
          <a:endParaRPr lang="en-US"/>
        </a:p>
      </dgm:t>
    </dgm:pt>
    <dgm:pt modelId="{2AD57A41-3B73-40DB-80D8-163523AC5FEA}">
      <dgm:prSet/>
      <dgm:spPr/>
      <dgm:t>
        <a:bodyPr/>
        <a:lstStyle/>
        <a:p>
          <a:r>
            <a:rPr lang="nl-NL" dirty="0"/>
            <a:t>- December is de natste maand. </a:t>
          </a:r>
          <a:endParaRPr lang="en-US" dirty="0"/>
        </a:p>
      </dgm:t>
    </dgm:pt>
    <dgm:pt modelId="{F2A95E28-CEA2-4DB3-95E4-B242DDA02C29}" type="parTrans" cxnId="{6DB531F7-C46F-4071-9F38-96E782FBFA96}">
      <dgm:prSet/>
      <dgm:spPr/>
      <dgm:t>
        <a:bodyPr/>
        <a:lstStyle/>
        <a:p>
          <a:endParaRPr lang="en-US"/>
        </a:p>
      </dgm:t>
    </dgm:pt>
    <dgm:pt modelId="{2C57F0F0-E85E-4AB5-817D-0401D84A5A93}" type="sibTrans" cxnId="{6DB531F7-C46F-4071-9F38-96E782FBFA96}">
      <dgm:prSet/>
      <dgm:spPr/>
      <dgm:t>
        <a:bodyPr/>
        <a:lstStyle/>
        <a:p>
          <a:endParaRPr lang="en-US"/>
        </a:p>
      </dgm:t>
    </dgm:pt>
    <dgm:pt modelId="{44DF7EA0-1915-6D4D-B70B-A291EE5D142C}" type="pres">
      <dgm:prSet presAssocID="{1FB18261-262A-4136-9847-D9876E388761}" presName="linear" presStyleCnt="0">
        <dgm:presLayoutVars>
          <dgm:animLvl val="lvl"/>
          <dgm:resizeHandles val="exact"/>
        </dgm:presLayoutVars>
      </dgm:prSet>
      <dgm:spPr/>
    </dgm:pt>
    <dgm:pt modelId="{ACFDCD66-49CA-6049-8A21-1B3FCF89B04E}" type="pres">
      <dgm:prSet presAssocID="{BF541A9C-408A-4839-B885-C8B27E940220}" presName="parentText" presStyleLbl="node1" presStyleIdx="0" presStyleCnt="5">
        <dgm:presLayoutVars>
          <dgm:chMax val="0"/>
          <dgm:bulletEnabled val="1"/>
        </dgm:presLayoutVars>
      </dgm:prSet>
      <dgm:spPr/>
    </dgm:pt>
    <dgm:pt modelId="{198A8A49-BF46-8443-95BE-4D33EF7A7CB2}" type="pres">
      <dgm:prSet presAssocID="{CF95DB19-E463-4E67-A0E9-65C6A791F2C8}" presName="spacer" presStyleCnt="0"/>
      <dgm:spPr/>
    </dgm:pt>
    <dgm:pt modelId="{E185AB7B-BDA9-BA4B-8CE2-4FF57EA49616}" type="pres">
      <dgm:prSet presAssocID="{B440D0AD-3402-4092-BF57-E6606C09A24E}" presName="parentText" presStyleLbl="node1" presStyleIdx="1" presStyleCnt="5">
        <dgm:presLayoutVars>
          <dgm:chMax val="0"/>
          <dgm:bulletEnabled val="1"/>
        </dgm:presLayoutVars>
      </dgm:prSet>
      <dgm:spPr/>
    </dgm:pt>
    <dgm:pt modelId="{ABEB87F4-1721-FD4B-93CF-98302D286879}" type="pres">
      <dgm:prSet presAssocID="{F7E1E9CB-C92D-44AF-AEF1-58360560DD3F}" presName="spacer" presStyleCnt="0"/>
      <dgm:spPr/>
    </dgm:pt>
    <dgm:pt modelId="{BF214853-3FDA-EE46-AB04-345B40499803}" type="pres">
      <dgm:prSet presAssocID="{9717F6E5-D55E-4C8F-916D-90BCA4236A22}" presName="parentText" presStyleLbl="node1" presStyleIdx="2" presStyleCnt="5">
        <dgm:presLayoutVars>
          <dgm:chMax val="0"/>
          <dgm:bulletEnabled val="1"/>
        </dgm:presLayoutVars>
      </dgm:prSet>
      <dgm:spPr/>
    </dgm:pt>
    <dgm:pt modelId="{F583AB6D-A6EC-AC4F-BFFC-44CF0931E0E1}" type="pres">
      <dgm:prSet presAssocID="{7AD0261A-D3E8-4694-AAC8-B6BC70C7BA18}" presName="spacer" presStyleCnt="0"/>
      <dgm:spPr/>
    </dgm:pt>
    <dgm:pt modelId="{86FAA066-3F83-E84B-BE0E-56D3974AA111}" type="pres">
      <dgm:prSet presAssocID="{B0DAB10E-0F3F-484D-8A3E-6335C5641FD4}" presName="parentText" presStyleLbl="node1" presStyleIdx="3" presStyleCnt="5">
        <dgm:presLayoutVars>
          <dgm:chMax val="0"/>
          <dgm:bulletEnabled val="1"/>
        </dgm:presLayoutVars>
      </dgm:prSet>
      <dgm:spPr/>
    </dgm:pt>
    <dgm:pt modelId="{EE2EEC50-8C31-CE4D-9C7C-43830D11FBE0}" type="pres">
      <dgm:prSet presAssocID="{E1297A51-D451-4F3F-8223-70C8A71BE5D6}" presName="spacer" presStyleCnt="0"/>
      <dgm:spPr/>
    </dgm:pt>
    <dgm:pt modelId="{15A9B193-2155-AF49-80AE-0CD61B5051C6}" type="pres">
      <dgm:prSet presAssocID="{2AD57A41-3B73-40DB-80D8-163523AC5FEA}" presName="parentText" presStyleLbl="node1" presStyleIdx="4" presStyleCnt="5">
        <dgm:presLayoutVars>
          <dgm:chMax val="0"/>
          <dgm:bulletEnabled val="1"/>
        </dgm:presLayoutVars>
      </dgm:prSet>
      <dgm:spPr/>
    </dgm:pt>
  </dgm:ptLst>
  <dgm:cxnLst>
    <dgm:cxn modelId="{2805A508-4718-7E4D-A767-781A27C692B5}" type="presOf" srcId="{BF541A9C-408A-4839-B885-C8B27E940220}" destId="{ACFDCD66-49CA-6049-8A21-1B3FCF89B04E}" srcOrd="0" destOrd="0" presId="urn:microsoft.com/office/officeart/2005/8/layout/vList2"/>
    <dgm:cxn modelId="{68479259-D747-4E84-B976-D512E06742DF}" srcId="{1FB18261-262A-4136-9847-D9876E388761}" destId="{B0DAB10E-0F3F-484D-8A3E-6335C5641FD4}" srcOrd="3" destOrd="0" parTransId="{BF490AFB-7638-4387-8140-2AA93FC898AB}" sibTransId="{E1297A51-D451-4F3F-8223-70C8A71BE5D6}"/>
    <dgm:cxn modelId="{E36F1D89-E8E9-5B46-93F4-0E5E8534C503}" type="presOf" srcId="{9717F6E5-D55E-4C8F-916D-90BCA4236A22}" destId="{BF214853-3FDA-EE46-AB04-345B40499803}" srcOrd="0" destOrd="0" presId="urn:microsoft.com/office/officeart/2005/8/layout/vList2"/>
    <dgm:cxn modelId="{983B258A-E536-48E1-A4AA-E8CCFFAB7924}" srcId="{1FB18261-262A-4136-9847-D9876E388761}" destId="{B440D0AD-3402-4092-BF57-E6606C09A24E}" srcOrd="1" destOrd="0" parTransId="{80759249-3371-460A-8932-5076CE774E2A}" sibTransId="{F7E1E9CB-C92D-44AF-AEF1-58360560DD3F}"/>
    <dgm:cxn modelId="{8578C191-310D-E74D-AC54-0688E0B2B923}" type="presOf" srcId="{1FB18261-262A-4136-9847-D9876E388761}" destId="{44DF7EA0-1915-6D4D-B70B-A291EE5D142C}" srcOrd="0" destOrd="0" presId="urn:microsoft.com/office/officeart/2005/8/layout/vList2"/>
    <dgm:cxn modelId="{FF498F9E-AE3D-4B16-985D-F0A39FDA6890}" srcId="{1FB18261-262A-4136-9847-D9876E388761}" destId="{9717F6E5-D55E-4C8F-916D-90BCA4236A22}" srcOrd="2" destOrd="0" parTransId="{866EA25D-354E-484F-AF0A-8F42A2795E72}" sibTransId="{7AD0261A-D3E8-4694-AAC8-B6BC70C7BA18}"/>
    <dgm:cxn modelId="{9D2AA79F-DB6B-442E-BBB5-C163A2DD4B05}" srcId="{1FB18261-262A-4136-9847-D9876E388761}" destId="{BF541A9C-408A-4839-B885-C8B27E940220}" srcOrd="0" destOrd="0" parTransId="{1AA3E811-A5E7-401C-88B3-B07FA56AF8A4}" sibTransId="{CF95DB19-E463-4E67-A0E9-65C6A791F2C8}"/>
    <dgm:cxn modelId="{D05E45EE-905F-104F-9B4F-DAA518790A47}" type="presOf" srcId="{B0DAB10E-0F3F-484D-8A3E-6335C5641FD4}" destId="{86FAA066-3F83-E84B-BE0E-56D3974AA111}" srcOrd="0" destOrd="0" presId="urn:microsoft.com/office/officeart/2005/8/layout/vList2"/>
    <dgm:cxn modelId="{6DB531F7-C46F-4071-9F38-96E782FBFA96}" srcId="{1FB18261-262A-4136-9847-D9876E388761}" destId="{2AD57A41-3B73-40DB-80D8-163523AC5FEA}" srcOrd="4" destOrd="0" parTransId="{F2A95E28-CEA2-4DB3-95E4-B242DDA02C29}" sibTransId="{2C57F0F0-E85E-4AB5-817D-0401D84A5A93}"/>
    <dgm:cxn modelId="{1AECEEFB-1480-1547-8276-3FFE889561CC}" type="presOf" srcId="{2AD57A41-3B73-40DB-80D8-163523AC5FEA}" destId="{15A9B193-2155-AF49-80AE-0CD61B5051C6}" srcOrd="0" destOrd="0" presId="urn:microsoft.com/office/officeart/2005/8/layout/vList2"/>
    <dgm:cxn modelId="{101554FC-F9E8-C443-A2C2-956B9E544FC7}" type="presOf" srcId="{B440D0AD-3402-4092-BF57-E6606C09A24E}" destId="{E185AB7B-BDA9-BA4B-8CE2-4FF57EA49616}" srcOrd="0" destOrd="0" presId="urn:microsoft.com/office/officeart/2005/8/layout/vList2"/>
    <dgm:cxn modelId="{F243DF91-80E4-8240-B48C-DB14FC9E5C35}" type="presParOf" srcId="{44DF7EA0-1915-6D4D-B70B-A291EE5D142C}" destId="{ACFDCD66-49CA-6049-8A21-1B3FCF89B04E}" srcOrd="0" destOrd="0" presId="urn:microsoft.com/office/officeart/2005/8/layout/vList2"/>
    <dgm:cxn modelId="{39935F34-AFAD-4243-B321-9FE1EC1EA077}" type="presParOf" srcId="{44DF7EA0-1915-6D4D-B70B-A291EE5D142C}" destId="{198A8A49-BF46-8443-95BE-4D33EF7A7CB2}" srcOrd="1" destOrd="0" presId="urn:microsoft.com/office/officeart/2005/8/layout/vList2"/>
    <dgm:cxn modelId="{65610FDC-CA68-D443-BF79-E4760A3735EF}" type="presParOf" srcId="{44DF7EA0-1915-6D4D-B70B-A291EE5D142C}" destId="{E185AB7B-BDA9-BA4B-8CE2-4FF57EA49616}" srcOrd="2" destOrd="0" presId="urn:microsoft.com/office/officeart/2005/8/layout/vList2"/>
    <dgm:cxn modelId="{8BC57806-CF88-3749-B7ED-E7DC6C13E69A}" type="presParOf" srcId="{44DF7EA0-1915-6D4D-B70B-A291EE5D142C}" destId="{ABEB87F4-1721-FD4B-93CF-98302D286879}" srcOrd="3" destOrd="0" presId="urn:microsoft.com/office/officeart/2005/8/layout/vList2"/>
    <dgm:cxn modelId="{C9335A09-193F-C047-A321-EE25FDE377B2}" type="presParOf" srcId="{44DF7EA0-1915-6D4D-B70B-A291EE5D142C}" destId="{BF214853-3FDA-EE46-AB04-345B40499803}" srcOrd="4" destOrd="0" presId="urn:microsoft.com/office/officeart/2005/8/layout/vList2"/>
    <dgm:cxn modelId="{5E3C6E26-B707-0447-AD54-320ECF25F4E2}" type="presParOf" srcId="{44DF7EA0-1915-6D4D-B70B-A291EE5D142C}" destId="{F583AB6D-A6EC-AC4F-BFFC-44CF0931E0E1}" srcOrd="5" destOrd="0" presId="urn:microsoft.com/office/officeart/2005/8/layout/vList2"/>
    <dgm:cxn modelId="{798DC355-6ED3-2949-B2BA-B5AA05BEC984}" type="presParOf" srcId="{44DF7EA0-1915-6D4D-B70B-A291EE5D142C}" destId="{86FAA066-3F83-E84B-BE0E-56D3974AA111}" srcOrd="6" destOrd="0" presId="urn:microsoft.com/office/officeart/2005/8/layout/vList2"/>
    <dgm:cxn modelId="{BC4EB6CD-D7E8-844E-B8DB-BD2220F83B7D}" type="presParOf" srcId="{44DF7EA0-1915-6D4D-B70B-A291EE5D142C}" destId="{EE2EEC50-8C31-CE4D-9C7C-43830D11FBE0}" srcOrd="7" destOrd="0" presId="urn:microsoft.com/office/officeart/2005/8/layout/vList2"/>
    <dgm:cxn modelId="{6EF6785E-30A5-8B4B-8672-A76F36575CAE}" type="presParOf" srcId="{44DF7EA0-1915-6D4D-B70B-A291EE5D142C}" destId="{15A9B193-2155-AF49-80AE-0CD61B5051C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FE35E4-9430-4E18-A68D-2BDF2E510656}"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4C4A70D1-6662-440D-9F64-72C0B28A7574}">
      <dgm:prSet custT="1"/>
      <dgm:spPr/>
      <dgm:t>
        <a:bodyPr/>
        <a:lstStyle/>
        <a:p>
          <a:r>
            <a:rPr lang="nl-NL" sz="1800" dirty="0"/>
            <a:t>Op de </a:t>
          </a:r>
          <a:r>
            <a:rPr lang="nl-NL" sz="1800" b="1" dirty="0"/>
            <a:t>Fino Sherry </a:t>
          </a:r>
          <a:r>
            <a:rPr lang="nl-NL" sz="1800" dirty="0"/>
            <a:t>ontwikkelt op een natuurlijke wijze ’flor’.</a:t>
          </a:r>
          <a:endParaRPr lang="en-US" sz="1800" dirty="0"/>
        </a:p>
      </dgm:t>
    </dgm:pt>
    <dgm:pt modelId="{12B7B2F7-C60E-4EE8-BA6E-A8FE81DB1FF7}" type="parTrans" cxnId="{2D324A27-783A-45EF-80BA-6D28702F7B73}">
      <dgm:prSet/>
      <dgm:spPr/>
      <dgm:t>
        <a:bodyPr/>
        <a:lstStyle/>
        <a:p>
          <a:endParaRPr lang="en-US"/>
        </a:p>
      </dgm:t>
    </dgm:pt>
    <dgm:pt modelId="{C7C9BC3C-D716-4644-88F9-CE0F5687911D}" type="sibTrans" cxnId="{2D324A27-783A-45EF-80BA-6D28702F7B73}">
      <dgm:prSet/>
      <dgm:spPr/>
      <dgm:t>
        <a:bodyPr/>
        <a:lstStyle/>
        <a:p>
          <a:endParaRPr lang="en-US"/>
        </a:p>
      </dgm:t>
    </dgm:pt>
    <dgm:pt modelId="{C0B35FB1-FF47-4229-B2F8-61D6903A6F88}">
      <dgm:prSet custT="1"/>
      <dgm:spPr/>
      <dgm:t>
        <a:bodyPr/>
        <a:lstStyle/>
        <a:p>
          <a:r>
            <a:rPr lang="nl-NL" sz="1800" dirty="0"/>
            <a:t>Dit is een laag gistcellen, waardoor er geen zuurstof bij de wijn komt.</a:t>
          </a:r>
          <a:endParaRPr lang="en-US" sz="1800" dirty="0"/>
        </a:p>
      </dgm:t>
    </dgm:pt>
    <dgm:pt modelId="{466BDBFC-C30F-4FD4-A7B1-541188C16668}" type="parTrans" cxnId="{EFE8E92E-50E5-430B-B629-C331DC1F1153}">
      <dgm:prSet/>
      <dgm:spPr/>
      <dgm:t>
        <a:bodyPr/>
        <a:lstStyle/>
        <a:p>
          <a:endParaRPr lang="en-US"/>
        </a:p>
      </dgm:t>
    </dgm:pt>
    <dgm:pt modelId="{06F80B53-FF97-49ED-B7AB-68A42CD0BE0E}" type="sibTrans" cxnId="{EFE8E92E-50E5-430B-B629-C331DC1F1153}">
      <dgm:prSet/>
      <dgm:spPr/>
      <dgm:t>
        <a:bodyPr/>
        <a:lstStyle/>
        <a:p>
          <a:endParaRPr lang="en-US"/>
        </a:p>
      </dgm:t>
    </dgm:pt>
    <dgm:pt modelId="{EADE18DD-BD2E-4C2E-8388-4453C6B4D742}">
      <dgm:prSet custT="1"/>
      <dgm:spPr/>
      <dgm:t>
        <a:bodyPr/>
        <a:lstStyle/>
        <a:p>
          <a:r>
            <a:rPr lang="nl-NL" sz="1800" dirty="0"/>
            <a:t>De wijn is licht van kleur blijft.</a:t>
          </a:r>
          <a:endParaRPr lang="en-US" sz="1800" dirty="0"/>
        </a:p>
      </dgm:t>
    </dgm:pt>
    <dgm:pt modelId="{7F575F32-1D96-4397-B204-87025CBD920A}" type="parTrans" cxnId="{EE5AFB4E-22AF-4832-BDB7-EE738AED7AE0}">
      <dgm:prSet/>
      <dgm:spPr/>
      <dgm:t>
        <a:bodyPr/>
        <a:lstStyle/>
        <a:p>
          <a:endParaRPr lang="en-US"/>
        </a:p>
      </dgm:t>
    </dgm:pt>
    <dgm:pt modelId="{AB8F0059-9FA2-49C0-B8DD-8CD8465E1643}" type="sibTrans" cxnId="{EE5AFB4E-22AF-4832-BDB7-EE738AED7AE0}">
      <dgm:prSet/>
      <dgm:spPr/>
      <dgm:t>
        <a:bodyPr/>
        <a:lstStyle/>
        <a:p>
          <a:endParaRPr lang="en-US"/>
        </a:p>
      </dgm:t>
    </dgm:pt>
    <dgm:pt modelId="{FE3208E2-C3F5-4C1E-BE9D-58AA958A79F7}">
      <dgm:prSet custT="1"/>
      <dgm:spPr/>
      <dgm:t>
        <a:bodyPr/>
        <a:lstStyle/>
        <a:p>
          <a:r>
            <a:rPr lang="nl-NL" sz="1800" dirty="0"/>
            <a:t>De smaak is fris.</a:t>
          </a:r>
          <a:endParaRPr lang="en-US" sz="1800" dirty="0"/>
        </a:p>
      </dgm:t>
    </dgm:pt>
    <dgm:pt modelId="{88363EEB-F13D-4029-9017-63759E897C74}" type="parTrans" cxnId="{AB1418EA-725D-4F8A-98AD-0F82256666C3}">
      <dgm:prSet/>
      <dgm:spPr/>
      <dgm:t>
        <a:bodyPr/>
        <a:lstStyle/>
        <a:p>
          <a:endParaRPr lang="en-US"/>
        </a:p>
      </dgm:t>
    </dgm:pt>
    <dgm:pt modelId="{CD50D50B-D806-4F7F-954C-A8EF8DBFE2FD}" type="sibTrans" cxnId="{AB1418EA-725D-4F8A-98AD-0F82256666C3}">
      <dgm:prSet/>
      <dgm:spPr/>
      <dgm:t>
        <a:bodyPr/>
        <a:lstStyle/>
        <a:p>
          <a:endParaRPr lang="en-US"/>
        </a:p>
      </dgm:t>
    </dgm:pt>
    <dgm:pt modelId="{06C95DD3-A94D-49CB-A132-DC3309893434}">
      <dgm:prSet custT="1"/>
      <dgm:spPr/>
      <dgm:t>
        <a:bodyPr/>
        <a:lstStyle/>
        <a:p>
          <a:r>
            <a:rPr lang="nl-NL" sz="1800" dirty="0"/>
            <a:t>Op de </a:t>
          </a:r>
          <a:r>
            <a:rPr lang="nl-NL" sz="1800" b="1" dirty="0"/>
            <a:t>Oloroso</a:t>
          </a:r>
          <a:r>
            <a:rPr lang="nl-NL" sz="1800" dirty="0"/>
            <a:t> </a:t>
          </a:r>
          <a:r>
            <a:rPr lang="nl-NL" sz="1800" b="1" dirty="0"/>
            <a:t>Sherry komt geen ‘flor’.</a:t>
          </a:r>
          <a:endParaRPr lang="en-US" sz="1800" dirty="0"/>
        </a:p>
      </dgm:t>
    </dgm:pt>
    <dgm:pt modelId="{7D442C76-C21C-481C-8B18-713DBB572077}" type="parTrans" cxnId="{F985071B-EB2D-4D65-A56E-743C973F85EA}">
      <dgm:prSet/>
      <dgm:spPr/>
      <dgm:t>
        <a:bodyPr/>
        <a:lstStyle/>
        <a:p>
          <a:endParaRPr lang="en-US"/>
        </a:p>
      </dgm:t>
    </dgm:pt>
    <dgm:pt modelId="{19702F08-D6DC-4972-8D26-47D8FF59B66B}" type="sibTrans" cxnId="{F985071B-EB2D-4D65-A56E-743C973F85EA}">
      <dgm:prSet/>
      <dgm:spPr/>
      <dgm:t>
        <a:bodyPr/>
        <a:lstStyle/>
        <a:p>
          <a:endParaRPr lang="en-US"/>
        </a:p>
      </dgm:t>
    </dgm:pt>
    <dgm:pt modelId="{9B199233-9D82-4E56-AE16-E4E72228434E}">
      <dgm:prSet custT="1"/>
      <dgm:spPr/>
      <dgm:t>
        <a:bodyPr/>
        <a:lstStyle/>
        <a:p>
          <a:r>
            <a:rPr lang="nl-NL" sz="1800" b="1" dirty="0"/>
            <a:t>Deze wijn krijgt een hoger percentage alcohol, waar de ‘flor’ niet tegen bestand is.</a:t>
          </a:r>
          <a:endParaRPr lang="en-US" sz="1800" dirty="0"/>
        </a:p>
      </dgm:t>
    </dgm:pt>
    <dgm:pt modelId="{3B786382-8E19-4DCE-9038-BA48741D05FB}" type="parTrans" cxnId="{73C3FBDD-2399-4B8F-AA06-A61F7223F9F9}">
      <dgm:prSet/>
      <dgm:spPr/>
      <dgm:t>
        <a:bodyPr/>
        <a:lstStyle/>
        <a:p>
          <a:endParaRPr lang="en-US"/>
        </a:p>
      </dgm:t>
    </dgm:pt>
    <dgm:pt modelId="{23174891-E096-4B74-8EED-3DB5C80F3E4E}" type="sibTrans" cxnId="{73C3FBDD-2399-4B8F-AA06-A61F7223F9F9}">
      <dgm:prSet/>
      <dgm:spPr/>
      <dgm:t>
        <a:bodyPr/>
        <a:lstStyle/>
        <a:p>
          <a:endParaRPr lang="en-US"/>
        </a:p>
      </dgm:t>
    </dgm:pt>
    <dgm:pt modelId="{88E59A83-C5E7-42D8-B75B-C699D0322F63}">
      <dgm:prSet custT="1"/>
      <dgm:spPr/>
      <dgm:t>
        <a:bodyPr/>
        <a:lstStyle/>
        <a:p>
          <a:r>
            <a:rPr lang="nl-NL" sz="1800" b="1" dirty="0"/>
            <a:t>De Olorosso wijn ontwikkelt zich door zuurstof. </a:t>
          </a:r>
          <a:endParaRPr lang="en-US" sz="1800" dirty="0"/>
        </a:p>
      </dgm:t>
    </dgm:pt>
    <dgm:pt modelId="{EA60B0D5-474E-49A1-92B5-D6DC84FE4F21}" type="parTrans" cxnId="{FDE1D1EF-D61D-4FD5-9E49-72E295124975}">
      <dgm:prSet/>
      <dgm:spPr/>
      <dgm:t>
        <a:bodyPr/>
        <a:lstStyle/>
        <a:p>
          <a:endParaRPr lang="en-US"/>
        </a:p>
      </dgm:t>
    </dgm:pt>
    <dgm:pt modelId="{E2A9D182-9C97-4A6E-96A5-376BD0E60278}" type="sibTrans" cxnId="{FDE1D1EF-D61D-4FD5-9E49-72E295124975}">
      <dgm:prSet/>
      <dgm:spPr/>
      <dgm:t>
        <a:bodyPr/>
        <a:lstStyle/>
        <a:p>
          <a:endParaRPr lang="en-US"/>
        </a:p>
      </dgm:t>
    </dgm:pt>
    <dgm:pt modelId="{5941C9BC-315C-4B70-B987-08263020C77A}">
      <dgm:prSet custT="1"/>
      <dgm:spPr/>
      <dgm:t>
        <a:bodyPr/>
        <a:lstStyle/>
        <a:p>
          <a:r>
            <a:rPr lang="nl-NL" sz="1800" b="1" dirty="0"/>
            <a:t>Door deze vorm van rijping zijn er oxidatieve aroma’s en is ronder dan de Fino wijn.</a:t>
          </a:r>
          <a:endParaRPr lang="en-US" sz="1800" dirty="0"/>
        </a:p>
      </dgm:t>
    </dgm:pt>
    <dgm:pt modelId="{02672BB0-8D62-4191-A2DE-2547BC8AC162}" type="parTrans" cxnId="{1600604E-D707-4076-A4BE-9309B0C1A624}">
      <dgm:prSet/>
      <dgm:spPr/>
      <dgm:t>
        <a:bodyPr/>
        <a:lstStyle/>
        <a:p>
          <a:endParaRPr lang="en-US"/>
        </a:p>
      </dgm:t>
    </dgm:pt>
    <dgm:pt modelId="{68EAE495-EB54-4EFB-94F4-CABD2547C9F7}" type="sibTrans" cxnId="{1600604E-D707-4076-A4BE-9309B0C1A624}">
      <dgm:prSet/>
      <dgm:spPr/>
      <dgm:t>
        <a:bodyPr/>
        <a:lstStyle/>
        <a:p>
          <a:endParaRPr lang="en-US"/>
        </a:p>
      </dgm:t>
    </dgm:pt>
    <dgm:pt modelId="{C1AEE64B-A640-8F4F-808C-F10A22AFD10C}" type="pres">
      <dgm:prSet presAssocID="{21FE35E4-9430-4E18-A68D-2BDF2E510656}" presName="diagram" presStyleCnt="0">
        <dgm:presLayoutVars>
          <dgm:dir/>
          <dgm:resizeHandles val="exact"/>
        </dgm:presLayoutVars>
      </dgm:prSet>
      <dgm:spPr/>
    </dgm:pt>
    <dgm:pt modelId="{B692BA8D-8A5A-2F43-BF9C-4DDB6A2AA6A8}" type="pres">
      <dgm:prSet presAssocID="{4C4A70D1-6662-440D-9F64-72C0B28A7574}" presName="node" presStyleLbl="node1" presStyleIdx="0" presStyleCnt="2" custScaleX="120362">
        <dgm:presLayoutVars>
          <dgm:bulletEnabled val="1"/>
        </dgm:presLayoutVars>
      </dgm:prSet>
      <dgm:spPr/>
    </dgm:pt>
    <dgm:pt modelId="{55156A1F-AAF4-8C4D-BE62-4549198AD74F}" type="pres">
      <dgm:prSet presAssocID="{C7C9BC3C-D716-4644-88F9-CE0F5687911D}" presName="sibTrans" presStyleCnt="0"/>
      <dgm:spPr/>
    </dgm:pt>
    <dgm:pt modelId="{20C324C4-8AB8-0A40-990D-BD8B833B1ACA}" type="pres">
      <dgm:prSet presAssocID="{06C95DD3-A94D-49CB-A132-DC3309893434}" presName="node" presStyleLbl="node1" presStyleIdx="1" presStyleCnt="2" custScaleX="121390">
        <dgm:presLayoutVars>
          <dgm:bulletEnabled val="1"/>
        </dgm:presLayoutVars>
      </dgm:prSet>
      <dgm:spPr/>
    </dgm:pt>
  </dgm:ptLst>
  <dgm:cxnLst>
    <dgm:cxn modelId="{89A1AC09-C0E5-4A48-85A6-B3C32571AC62}" type="presOf" srcId="{4C4A70D1-6662-440D-9F64-72C0B28A7574}" destId="{B692BA8D-8A5A-2F43-BF9C-4DDB6A2AA6A8}" srcOrd="0" destOrd="0" presId="urn:microsoft.com/office/officeart/2005/8/layout/default"/>
    <dgm:cxn modelId="{587C2411-72D6-A643-8FF8-E8F64BAB90F8}" type="presOf" srcId="{88E59A83-C5E7-42D8-B75B-C699D0322F63}" destId="{20C324C4-8AB8-0A40-990D-BD8B833B1ACA}" srcOrd="0" destOrd="2" presId="urn:microsoft.com/office/officeart/2005/8/layout/default"/>
    <dgm:cxn modelId="{F985071B-EB2D-4D65-A56E-743C973F85EA}" srcId="{21FE35E4-9430-4E18-A68D-2BDF2E510656}" destId="{06C95DD3-A94D-49CB-A132-DC3309893434}" srcOrd="1" destOrd="0" parTransId="{7D442C76-C21C-481C-8B18-713DBB572077}" sibTransId="{19702F08-D6DC-4972-8D26-47D8FF59B66B}"/>
    <dgm:cxn modelId="{2D324A27-783A-45EF-80BA-6D28702F7B73}" srcId="{21FE35E4-9430-4E18-A68D-2BDF2E510656}" destId="{4C4A70D1-6662-440D-9F64-72C0B28A7574}" srcOrd="0" destOrd="0" parTransId="{12B7B2F7-C60E-4EE8-BA6E-A8FE81DB1FF7}" sibTransId="{C7C9BC3C-D716-4644-88F9-CE0F5687911D}"/>
    <dgm:cxn modelId="{EFE8E92E-50E5-430B-B629-C331DC1F1153}" srcId="{4C4A70D1-6662-440D-9F64-72C0B28A7574}" destId="{C0B35FB1-FF47-4229-B2F8-61D6903A6F88}" srcOrd="0" destOrd="0" parTransId="{466BDBFC-C30F-4FD4-A7B1-541188C16668}" sibTransId="{06F80B53-FF97-49ED-B7AB-68A42CD0BE0E}"/>
    <dgm:cxn modelId="{1600604E-D707-4076-A4BE-9309B0C1A624}" srcId="{06C95DD3-A94D-49CB-A132-DC3309893434}" destId="{5941C9BC-315C-4B70-B987-08263020C77A}" srcOrd="2" destOrd="0" parTransId="{02672BB0-8D62-4191-A2DE-2547BC8AC162}" sibTransId="{68EAE495-EB54-4EFB-94F4-CABD2547C9F7}"/>
    <dgm:cxn modelId="{EE5AFB4E-22AF-4832-BDB7-EE738AED7AE0}" srcId="{4C4A70D1-6662-440D-9F64-72C0B28A7574}" destId="{EADE18DD-BD2E-4C2E-8388-4453C6B4D742}" srcOrd="1" destOrd="0" parTransId="{7F575F32-1D96-4397-B204-87025CBD920A}" sibTransId="{AB8F0059-9FA2-49C0-B8DD-8CD8465E1643}"/>
    <dgm:cxn modelId="{04313355-C28F-8D42-AC4D-6AC562D3CCFF}" type="presOf" srcId="{5941C9BC-315C-4B70-B987-08263020C77A}" destId="{20C324C4-8AB8-0A40-990D-BD8B833B1ACA}" srcOrd="0" destOrd="3" presId="urn:microsoft.com/office/officeart/2005/8/layout/default"/>
    <dgm:cxn modelId="{38604861-F46A-1644-9596-867CF1942FE2}" type="presOf" srcId="{C0B35FB1-FF47-4229-B2F8-61D6903A6F88}" destId="{B692BA8D-8A5A-2F43-BF9C-4DDB6A2AA6A8}" srcOrd="0" destOrd="1" presId="urn:microsoft.com/office/officeart/2005/8/layout/default"/>
    <dgm:cxn modelId="{9C2FA9B5-F960-4D44-AB30-DDB95CF5F00A}" type="presOf" srcId="{21FE35E4-9430-4E18-A68D-2BDF2E510656}" destId="{C1AEE64B-A640-8F4F-808C-F10A22AFD10C}" srcOrd="0" destOrd="0" presId="urn:microsoft.com/office/officeart/2005/8/layout/default"/>
    <dgm:cxn modelId="{F5C691D6-2593-BC41-B964-61AE89F9343F}" type="presOf" srcId="{06C95DD3-A94D-49CB-A132-DC3309893434}" destId="{20C324C4-8AB8-0A40-990D-BD8B833B1ACA}" srcOrd="0" destOrd="0" presId="urn:microsoft.com/office/officeart/2005/8/layout/default"/>
    <dgm:cxn modelId="{73C3FBDD-2399-4B8F-AA06-A61F7223F9F9}" srcId="{06C95DD3-A94D-49CB-A132-DC3309893434}" destId="{9B199233-9D82-4E56-AE16-E4E72228434E}" srcOrd="0" destOrd="0" parTransId="{3B786382-8E19-4DCE-9038-BA48741D05FB}" sibTransId="{23174891-E096-4B74-8EED-3DB5C80F3E4E}"/>
    <dgm:cxn modelId="{AB1418EA-725D-4F8A-98AD-0F82256666C3}" srcId="{4C4A70D1-6662-440D-9F64-72C0B28A7574}" destId="{FE3208E2-C3F5-4C1E-BE9D-58AA958A79F7}" srcOrd="2" destOrd="0" parTransId="{88363EEB-F13D-4029-9017-63759E897C74}" sibTransId="{CD50D50B-D806-4F7F-954C-A8EF8DBFE2FD}"/>
    <dgm:cxn modelId="{37324EEC-8C92-D843-B9EB-CF0CFC8523CC}" type="presOf" srcId="{9B199233-9D82-4E56-AE16-E4E72228434E}" destId="{20C324C4-8AB8-0A40-990D-BD8B833B1ACA}" srcOrd="0" destOrd="1" presId="urn:microsoft.com/office/officeart/2005/8/layout/default"/>
    <dgm:cxn modelId="{FDE1D1EF-D61D-4FD5-9E49-72E295124975}" srcId="{06C95DD3-A94D-49CB-A132-DC3309893434}" destId="{88E59A83-C5E7-42D8-B75B-C699D0322F63}" srcOrd="1" destOrd="0" parTransId="{EA60B0D5-474E-49A1-92B5-D6DC84FE4F21}" sibTransId="{E2A9D182-9C97-4A6E-96A5-376BD0E60278}"/>
    <dgm:cxn modelId="{DA1AD2F1-9D19-3F4B-B367-635D4A329E32}" type="presOf" srcId="{FE3208E2-C3F5-4C1E-BE9D-58AA958A79F7}" destId="{B692BA8D-8A5A-2F43-BF9C-4DDB6A2AA6A8}" srcOrd="0" destOrd="3" presId="urn:microsoft.com/office/officeart/2005/8/layout/default"/>
    <dgm:cxn modelId="{DB8933F2-C1C4-9D4D-A69F-08D4FA117D29}" type="presOf" srcId="{EADE18DD-BD2E-4C2E-8388-4453C6B4D742}" destId="{B692BA8D-8A5A-2F43-BF9C-4DDB6A2AA6A8}" srcOrd="0" destOrd="2" presId="urn:microsoft.com/office/officeart/2005/8/layout/default"/>
    <dgm:cxn modelId="{E3DBA534-6590-B84D-ADB2-C6E0E8E28CC1}" type="presParOf" srcId="{C1AEE64B-A640-8F4F-808C-F10A22AFD10C}" destId="{B692BA8D-8A5A-2F43-BF9C-4DDB6A2AA6A8}" srcOrd="0" destOrd="0" presId="urn:microsoft.com/office/officeart/2005/8/layout/default"/>
    <dgm:cxn modelId="{4281064A-1417-654F-A70E-91827B49E20D}" type="presParOf" srcId="{C1AEE64B-A640-8F4F-808C-F10A22AFD10C}" destId="{55156A1F-AAF4-8C4D-BE62-4549198AD74F}" srcOrd="1" destOrd="0" presId="urn:microsoft.com/office/officeart/2005/8/layout/default"/>
    <dgm:cxn modelId="{1F141389-1D9E-9A43-9F44-543A7F26D7DC}" type="presParOf" srcId="{C1AEE64B-A640-8F4F-808C-F10A22AFD10C}" destId="{20C324C4-8AB8-0A40-990D-BD8B833B1AC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F5C6-F5DD-F34F-8A9C-1FBF74FCD56E}">
      <dsp:nvSpPr>
        <dsp:cNvPr id="0" name=""/>
        <dsp:cNvSpPr/>
      </dsp:nvSpPr>
      <dsp:spPr>
        <a:xfrm>
          <a:off x="0" y="74007"/>
          <a:ext cx="4405709" cy="12886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dirty="0"/>
            <a:t>Sherry is een Spaanse versterkte wijn met met 15-23% alcohol. </a:t>
          </a:r>
          <a:endParaRPr lang="en-US" sz="2000" kern="1200" dirty="0"/>
        </a:p>
      </dsp:txBody>
      <dsp:txXfrm>
        <a:off x="37743" y="111750"/>
        <a:ext cx="3015149" cy="1213170"/>
      </dsp:txXfrm>
    </dsp:sp>
    <dsp:sp modelId="{A4A18E99-2ACA-7145-ADEA-E6A533538EAF}">
      <dsp:nvSpPr>
        <dsp:cNvPr id="0" name=""/>
        <dsp:cNvSpPr/>
      </dsp:nvSpPr>
      <dsp:spPr>
        <a:xfrm>
          <a:off x="388739" y="1503433"/>
          <a:ext cx="4405709" cy="12886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dirty="0"/>
            <a:t>Het wordt ook  Jerez, Sherry of Xereswijn genoemd.</a:t>
          </a:r>
          <a:endParaRPr lang="en-US" sz="2000" kern="1200" dirty="0"/>
        </a:p>
      </dsp:txBody>
      <dsp:txXfrm>
        <a:off x="426482" y="1541176"/>
        <a:ext cx="3103857" cy="1213170"/>
      </dsp:txXfrm>
    </dsp:sp>
    <dsp:sp modelId="{09692C09-407C-DF46-99B4-F9EA4517100E}">
      <dsp:nvSpPr>
        <dsp:cNvPr id="0" name=""/>
        <dsp:cNvSpPr/>
      </dsp:nvSpPr>
      <dsp:spPr>
        <a:xfrm>
          <a:off x="777478" y="3006866"/>
          <a:ext cx="4405709" cy="12886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dirty="0"/>
            <a:t>De rijpingsmethode is door middel van een Solara systeem.</a:t>
          </a:r>
          <a:endParaRPr lang="en-US" sz="2000" kern="1200" dirty="0"/>
        </a:p>
      </dsp:txBody>
      <dsp:txXfrm>
        <a:off x="815221" y="3044609"/>
        <a:ext cx="3103857" cy="1213170"/>
      </dsp:txXfrm>
    </dsp:sp>
    <dsp:sp modelId="{954F4D7B-3A88-C349-BD28-9E1C09924018}">
      <dsp:nvSpPr>
        <dsp:cNvPr id="0" name=""/>
        <dsp:cNvSpPr/>
      </dsp:nvSpPr>
      <dsp:spPr>
        <a:xfrm>
          <a:off x="3568082" y="977231"/>
          <a:ext cx="837626" cy="83762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756548" y="977231"/>
        <a:ext cx="460694" cy="630314"/>
      </dsp:txXfrm>
    </dsp:sp>
    <dsp:sp modelId="{54A7539A-D9BA-5A4A-AEDB-7246D0D28BA5}">
      <dsp:nvSpPr>
        <dsp:cNvPr id="0" name=""/>
        <dsp:cNvSpPr/>
      </dsp:nvSpPr>
      <dsp:spPr>
        <a:xfrm>
          <a:off x="3956821" y="2472073"/>
          <a:ext cx="837626" cy="83762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145287" y="2472073"/>
        <a:ext cx="460694" cy="630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DCD66-49CA-6049-8A21-1B3FCF89B04E}">
      <dsp:nvSpPr>
        <dsp:cNvPr id="0" name=""/>
        <dsp:cNvSpPr/>
      </dsp:nvSpPr>
      <dsp:spPr>
        <a:xfrm>
          <a:off x="0" y="4652"/>
          <a:ext cx="6172199"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Klimaat is subtropisch:  </a:t>
          </a:r>
          <a:r>
            <a:rPr lang="nl-NL" sz="1600" b="0" i="0" u="none" kern="1200" dirty="0"/>
            <a:t>Omgeven door de Atlantische Oceaan en 2 rivieren. </a:t>
          </a:r>
        </a:p>
        <a:p>
          <a:pPr marL="0" lvl="0" indent="0" algn="l" defTabSz="711200">
            <a:lnSpc>
              <a:spcPct val="90000"/>
            </a:lnSpc>
            <a:spcBef>
              <a:spcPct val="0"/>
            </a:spcBef>
            <a:spcAft>
              <a:spcPct val="35000"/>
            </a:spcAft>
            <a:buNone/>
          </a:pPr>
          <a:endParaRPr lang="en-US" sz="1600" kern="1200" dirty="0"/>
        </a:p>
      </dsp:txBody>
      <dsp:txXfrm>
        <a:off x="45692" y="50344"/>
        <a:ext cx="6080815" cy="844616"/>
      </dsp:txXfrm>
    </dsp:sp>
    <dsp:sp modelId="{E185AB7B-BDA9-BA4B-8CE2-4FF57EA49616}">
      <dsp:nvSpPr>
        <dsp:cNvPr id="0" name=""/>
        <dsp:cNvSpPr/>
      </dsp:nvSpPr>
      <dsp:spPr>
        <a:xfrm>
          <a:off x="0" y="986732"/>
          <a:ext cx="6172199"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0" i="0" kern="1200" dirty="0"/>
            <a:t>- Met milde en natte winters en warme en droge zomers.</a:t>
          </a:r>
          <a:endParaRPr lang="en-US" sz="1600" kern="1200" dirty="0"/>
        </a:p>
      </dsp:txBody>
      <dsp:txXfrm>
        <a:off x="45692" y="1032424"/>
        <a:ext cx="6080815" cy="844616"/>
      </dsp:txXfrm>
    </dsp:sp>
    <dsp:sp modelId="{BF214853-3FDA-EE46-AB04-345B40499803}">
      <dsp:nvSpPr>
        <dsp:cNvPr id="0" name=""/>
        <dsp:cNvSpPr/>
      </dsp:nvSpPr>
      <dsp:spPr>
        <a:xfrm>
          <a:off x="0" y="1968812"/>
          <a:ext cx="6172199"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 De wind van de Atlantische oceaan en Middellandse zee zorgt voor verkoeling.</a:t>
          </a:r>
          <a:endParaRPr lang="en-US" sz="1600" kern="1200" dirty="0"/>
        </a:p>
      </dsp:txBody>
      <dsp:txXfrm>
        <a:off x="45692" y="2014504"/>
        <a:ext cx="6080815" cy="844616"/>
      </dsp:txXfrm>
    </dsp:sp>
    <dsp:sp modelId="{86FAA066-3F83-E84B-BE0E-56D3974AA111}">
      <dsp:nvSpPr>
        <dsp:cNvPr id="0" name=""/>
        <dsp:cNvSpPr/>
      </dsp:nvSpPr>
      <dsp:spPr>
        <a:xfrm>
          <a:off x="0" y="2950892"/>
          <a:ext cx="6172199"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 </a:t>
          </a:r>
          <a:r>
            <a:rPr lang="nl-NL" sz="1600" b="0" i="0" u="none" kern="1200" dirty="0"/>
            <a:t>de zon schijnt hier gemiddeld 300 dagen. Dat is </a:t>
          </a:r>
          <a:r>
            <a:rPr lang="nl-NL" sz="1600" kern="1200" dirty="0"/>
            <a:t>2 x zoveel zonne-uren dan  in Nederland. (300 dagen </a:t>
          </a:r>
          <a:r>
            <a:rPr lang="nl-NL" sz="1600" b="0" i="0" u="none" kern="1200" dirty="0"/>
            <a:t>per jaar). </a:t>
          </a:r>
          <a:endParaRPr lang="en-US" sz="1600" kern="1200" dirty="0"/>
        </a:p>
      </dsp:txBody>
      <dsp:txXfrm>
        <a:off x="45692" y="2996584"/>
        <a:ext cx="6080815" cy="844616"/>
      </dsp:txXfrm>
    </dsp:sp>
    <dsp:sp modelId="{15A9B193-2155-AF49-80AE-0CD61B5051C6}">
      <dsp:nvSpPr>
        <dsp:cNvPr id="0" name=""/>
        <dsp:cNvSpPr/>
      </dsp:nvSpPr>
      <dsp:spPr>
        <a:xfrm>
          <a:off x="0" y="3932972"/>
          <a:ext cx="6172199"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 December is de natste maand. </a:t>
          </a:r>
          <a:endParaRPr lang="en-US" sz="1600" kern="1200" dirty="0"/>
        </a:p>
      </dsp:txBody>
      <dsp:txXfrm>
        <a:off x="45692" y="3978664"/>
        <a:ext cx="6080815" cy="844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2BA8D-8A5A-2F43-BF9C-4DDB6A2AA6A8}">
      <dsp:nvSpPr>
        <dsp:cNvPr id="0" name=""/>
        <dsp:cNvSpPr/>
      </dsp:nvSpPr>
      <dsp:spPr>
        <a:xfrm>
          <a:off x="224638" y="1970"/>
          <a:ext cx="4732322" cy="23590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Op de </a:t>
          </a:r>
          <a:r>
            <a:rPr lang="nl-NL" sz="1800" b="1" kern="1200" dirty="0"/>
            <a:t>Fino Sherry </a:t>
          </a:r>
          <a:r>
            <a:rPr lang="nl-NL" sz="1800" kern="1200" dirty="0"/>
            <a:t>ontwikkelt op een natuurlijke wijze ’flor’.</a:t>
          </a:r>
          <a:endParaRPr lang="en-US" sz="1800" kern="1200" dirty="0"/>
        </a:p>
        <a:p>
          <a:pPr marL="171450" lvl="1" indent="-171450" algn="l" defTabSz="800100">
            <a:lnSpc>
              <a:spcPct val="90000"/>
            </a:lnSpc>
            <a:spcBef>
              <a:spcPct val="0"/>
            </a:spcBef>
            <a:spcAft>
              <a:spcPct val="15000"/>
            </a:spcAft>
            <a:buChar char="•"/>
          </a:pPr>
          <a:r>
            <a:rPr lang="nl-NL" sz="1800" kern="1200" dirty="0"/>
            <a:t>Dit is een laag gistcellen, waardoor er geen zuurstof bij de wijn komt.</a:t>
          </a:r>
          <a:endParaRPr lang="en-US" sz="1800" kern="1200" dirty="0"/>
        </a:p>
        <a:p>
          <a:pPr marL="171450" lvl="1" indent="-171450" algn="l" defTabSz="800100">
            <a:lnSpc>
              <a:spcPct val="90000"/>
            </a:lnSpc>
            <a:spcBef>
              <a:spcPct val="0"/>
            </a:spcBef>
            <a:spcAft>
              <a:spcPct val="15000"/>
            </a:spcAft>
            <a:buChar char="•"/>
          </a:pPr>
          <a:r>
            <a:rPr lang="nl-NL" sz="1800" kern="1200" dirty="0"/>
            <a:t>De wijn is licht van kleur blijft.</a:t>
          </a:r>
          <a:endParaRPr lang="en-US" sz="1800" kern="1200" dirty="0"/>
        </a:p>
        <a:p>
          <a:pPr marL="171450" lvl="1" indent="-171450" algn="l" defTabSz="800100">
            <a:lnSpc>
              <a:spcPct val="90000"/>
            </a:lnSpc>
            <a:spcBef>
              <a:spcPct val="0"/>
            </a:spcBef>
            <a:spcAft>
              <a:spcPct val="15000"/>
            </a:spcAft>
            <a:buChar char="•"/>
          </a:pPr>
          <a:r>
            <a:rPr lang="nl-NL" sz="1800" kern="1200" dirty="0"/>
            <a:t>De smaak is fris.</a:t>
          </a:r>
          <a:endParaRPr lang="en-US" sz="1800" kern="1200" dirty="0"/>
        </a:p>
      </dsp:txBody>
      <dsp:txXfrm>
        <a:off x="224638" y="1970"/>
        <a:ext cx="4732322" cy="2359044"/>
      </dsp:txXfrm>
    </dsp:sp>
    <dsp:sp modelId="{20C324C4-8AB8-0A40-990D-BD8B833B1ACA}">
      <dsp:nvSpPr>
        <dsp:cNvPr id="0" name=""/>
        <dsp:cNvSpPr/>
      </dsp:nvSpPr>
      <dsp:spPr>
        <a:xfrm>
          <a:off x="204429" y="2754189"/>
          <a:ext cx="4772740" cy="23590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Op de </a:t>
          </a:r>
          <a:r>
            <a:rPr lang="nl-NL" sz="1800" b="1" kern="1200" dirty="0"/>
            <a:t>Oloroso</a:t>
          </a:r>
          <a:r>
            <a:rPr lang="nl-NL" sz="1800" kern="1200" dirty="0"/>
            <a:t> </a:t>
          </a:r>
          <a:r>
            <a:rPr lang="nl-NL" sz="1800" b="1" kern="1200" dirty="0"/>
            <a:t>Sherry komt geen ‘flor’.</a:t>
          </a:r>
          <a:endParaRPr lang="en-US" sz="1800" kern="1200" dirty="0"/>
        </a:p>
        <a:p>
          <a:pPr marL="171450" lvl="1" indent="-171450" algn="l" defTabSz="800100">
            <a:lnSpc>
              <a:spcPct val="90000"/>
            </a:lnSpc>
            <a:spcBef>
              <a:spcPct val="0"/>
            </a:spcBef>
            <a:spcAft>
              <a:spcPct val="15000"/>
            </a:spcAft>
            <a:buChar char="•"/>
          </a:pPr>
          <a:r>
            <a:rPr lang="nl-NL" sz="1800" b="1" kern="1200" dirty="0"/>
            <a:t>Deze wijn krijgt een hoger percentage alcohol, waar de ‘flor’ niet tegen bestand is.</a:t>
          </a:r>
          <a:endParaRPr lang="en-US" sz="1800" kern="1200" dirty="0"/>
        </a:p>
        <a:p>
          <a:pPr marL="171450" lvl="1" indent="-171450" algn="l" defTabSz="800100">
            <a:lnSpc>
              <a:spcPct val="90000"/>
            </a:lnSpc>
            <a:spcBef>
              <a:spcPct val="0"/>
            </a:spcBef>
            <a:spcAft>
              <a:spcPct val="15000"/>
            </a:spcAft>
            <a:buChar char="•"/>
          </a:pPr>
          <a:r>
            <a:rPr lang="nl-NL" sz="1800" b="1" kern="1200" dirty="0"/>
            <a:t>De Olorosso wijn ontwikkelt zich door zuurstof. </a:t>
          </a:r>
          <a:endParaRPr lang="en-US" sz="1800" kern="1200" dirty="0"/>
        </a:p>
        <a:p>
          <a:pPr marL="171450" lvl="1" indent="-171450" algn="l" defTabSz="800100">
            <a:lnSpc>
              <a:spcPct val="90000"/>
            </a:lnSpc>
            <a:spcBef>
              <a:spcPct val="0"/>
            </a:spcBef>
            <a:spcAft>
              <a:spcPct val="15000"/>
            </a:spcAft>
            <a:buChar char="•"/>
          </a:pPr>
          <a:r>
            <a:rPr lang="nl-NL" sz="1800" b="1" kern="1200" dirty="0"/>
            <a:t>Door deze vorm van rijping zijn er oxidatieve aroma’s en is ronder dan de Fino wijn.</a:t>
          </a:r>
          <a:endParaRPr lang="en-US" sz="1800" kern="1200" dirty="0"/>
        </a:p>
      </dsp:txBody>
      <dsp:txXfrm>
        <a:off x="204429" y="2754189"/>
        <a:ext cx="4772740" cy="23590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B68C1-FFE4-4D10-A172-E2F3D53C3071}" type="datetimeFigureOut">
              <a:rPr lang="nl-NL" smtClean="0"/>
              <a:t>10-02-2024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A2EE4-31BD-4954-AB37-8A317A81EB81}" type="slidenum">
              <a:rPr lang="nl-NL" smtClean="0"/>
              <a:t>‹nr.›</a:t>
            </a:fld>
            <a:endParaRPr lang="nl-NL" dirty="0"/>
          </a:p>
        </p:txBody>
      </p:sp>
    </p:spTree>
    <p:extLst>
      <p:ext uri="{BB962C8B-B14F-4D97-AF65-F5344CB8AC3E}">
        <p14:creationId xmlns:p14="http://schemas.microsoft.com/office/powerpoint/2010/main" val="24500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656013"/>
            <a:ext cx="10515600" cy="909637"/>
          </a:xfrm>
        </p:spPr>
        <p:txBody>
          <a:bodyPr anchor="t">
            <a:normAutofit/>
          </a:bodyPr>
          <a:lstStyle>
            <a:lvl1pPr algn="ctr">
              <a:defRPr sz="5400"/>
            </a:lvl1pPr>
          </a:lstStyle>
          <a:p>
            <a:r>
              <a:rPr lang="nl-NL"/>
              <a:t>Klik om de stijl te bewerken</a:t>
            </a:r>
            <a:endParaRPr lang="nl-NL" dirty="0"/>
          </a:p>
        </p:txBody>
      </p:sp>
      <p:sp>
        <p:nvSpPr>
          <p:cNvPr id="3" name="Subtitle 2"/>
          <p:cNvSpPr>
            <a:spLocks noGrp="1"/>
          </p:cNvSpPr>
          <p:nvPr>
            <p:ph type="subTitle" idx="1"/>
          </p:nvPr>
        </p:nvSpPr>
        <p:spPr>
          <a:xfrm>
            <a:off x="838200" y="4565650"/>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4" name="Date Placeholder 3"/>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55567"/>
            <a:ext cx="10515600" cy="2438979"/>
          </a:xfrm>
          <a:prstGeom prst="rect">
            <a:avLst/>
          </a:prstGeom>
        </p:spPr>
      </p:pic>
    </p:spTree>
    <p:extLst>
      <p:ext uri="{BB962C8B-B14F-4D97-AF65-F5344CB8AC3E}">
        <p14:creationId xmlns:p14="http://schemas.microsoft.com/office/powerpoint/2010/main" val="300319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dirty="0"/>
          </a:p>
        </p:txBody>
      </p:sp>
    </p:spTree>
    <p:extLst>
      <p:ext uri="{BB962C8B-B14F-4D97-AF65-F5344CB8AC3E}">
        <p14:creationId xmlns:p14="http://schemas.microsoft.com/office/powerpoint/2010/main" val="83389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dirty="0"/>
          </a:p>
        </p:txBody>
      </p:sp>
    </p:spTree>
    <p:extLst>
      <p:ext uri="{BB962C8B-B14F-4D97-AF65-F5344CB8AC3E}">
        <p14:creationId xmlns:p14="http://schemas.microsoft.com/office/powerpoint/2010/main" val="273920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dirty="0"/>
          </a:p>
        </p:txBody>
      </p:sp>
    </p:spTree>
    <p:extLst>
      <p:ext uri="{BB962C8B-B14F-4D97-AF65-F5344CB8AC3E}">
        <p14:creationId xmlns:p14="http://schemas.microsoft.com/office/powerpoint/2010/main" val="36755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3594546"/>
            <a:ext cx="10515600" cy="967929"/>
          </a:xfrm>
        </p:spPr>
        <p:txBody>
          <a:bodyPr anchor="b">
            <a:normAutofit/>
          </a:bodyPr>
          <a:lstStyle>
            <a:lvl1pPr algn="ctr">
              <a:defRPr sz="5400"/>
            </a:lvl1pPr>
          </a:lstStyle>
          <a:p>
            <a:r>
              <a:rPr lang="nl-NL"/>
              <a:t>Klik om de stijl te bewerken</a:t>
            </a:r>
            <a:endParaRPr lang="nl-NL"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55567"/>
            <a:ext cx="10515600" cy="2438979"/>
          </a:xfrm>
          <a:prstGeom prst="rect">
            <a:avLst/>
          </a:prstGeom>
        </p:spPr>
      </p:pic>
    </p:spTree>
    <p:extLst>
      <p:ext uri="{BB962C8B-B14F-4D97-AF65-F5344CB8AC3E}">
        <p14:creationId xmlns:p14="http://schemas.microsoft.com/office/powerpoint/2010/main" val="110855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187788" y="6311901"/>
            <a:ext cx="4114800" cy="285452"/>
          </a:xfrm>
        </p:spPr>
        <p:txBody>
          <a:bodyPr/>
          <a:lstStyle/>
          <a:p>
            <a:r>
              <a:rPr lang="nl-NL" dirty="0"/>
              <a:t>©2022, Nederlands Wijngilde</a:t>
            </a:r>
          </a:p>
        </p:txBody>
      </p:sp>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sz="half" idx="1"/>
          </p:nvPr>
        </p:nvSpPr>
        <p:spPr>
          <a:xfrm>
            <a:off x="838200" y="1061758"/>
            <a:ext cx="5181600" cy="511520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p:cNvSpPr>
            <a:spLocks noGrp="1"/>
          </p:cNvSpPr>
          <p:nvPr>
            <p:ph sz="half" idx="2"/>
          </p:nvPr>
        </p:nvSpPr>
        <p:spPr>
          <a:xfrm>
            <a:off x="6172200" y="1061758"/>
            <a:ext cx="5181600" cy="511520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7" name="Slide Number Placeholder 6"/>
          <p:cNvSpPr>
            <a:spLocks noGrp="1"/>
          </p:cNvSpPr>
          <p:nvPr>
            <p:ph type="sldNum" sz="quarter" idx="12"/>
          </p:nvPr>
        </p:nvSpPr>
        <p:spPr/>
        <p:txBody>
          <a:bodyPr/>
          <a:lstStyle/>
          <a:p>
            <a:fld id="{FE39E09C-C336-46E0-AA8F-9DEE36CCE0C9}" type="slidenum">
              <a:rPr lang="nl-NL" smtClean="0"/>
              <a:pPr/>
              <a:t>‹nr.›</a:t>
            </a:fld>
            <a:endParaRPr lang="nl-NL" dirty="0"/>
          </a:p>
        </p:txBody>
      </p:sp>
    </p:spTree>
    <p:extLst>
      <p:ext uri="{BB962C8B-B14F-4D97-AF65-F5344CB8AC3E}">
        <p14:creationId xmlns:p14="http://schemas.microsoft.com/office/powerpoint/2010/main" val="333136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061758"/>
            <a:ext cx="5157787" cy="8323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39788" y="1885670"/>
            <a:ext cx="5157787" cy="430399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ext Placeholder 4"/>
          <p:cNvSpPr>
            <a:spLocks noGrp="1"/>
          </p:cNvSpPr>
          <p:nvPr>
            <p:ph type="body" sz="quarter" idx="3"/>
          </p:nvPr>
        </p:nvSpPr>
        <p:spPr>
          <a:xfrm>
            <a:off x="6172200" y="10659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72200" y="1894140"/>
            <a:ext cx="5183188" cy="429552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Date Placeholder 6"/>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8" name="Footer Placeholder 7"/>
          <p:cNvSpPr>
            <a:spLocks noGrp="1"/>
          </p:cNvSpPr>
          <p:nvPr>
            <p:ph type="ftr" sz="quarter" idx="11"/>
          </p:nvPr>
        </p:nvSpPr>
        <p:spPr/>
        <p:txBody>
          <a:bodyPr/>
          <a:lstStyle/>
          <a:p>
            <a:r>
              <a:rPr lang="nl-NL" dirty="0"/>
              <a:t>©2022, Nederlands Wijngilde</a:t>
            </a:r>
          </a:p>
        </p:txBody>
      </p:sp>
      <p:sp>
        <p:nvSpPr>
          <p:cNvPr id="9" name="Slide Number Placeholder 8"/>
          <p:cNvSpPr>
            <a:spLocks noGrp="1"/>
          </p:cNvSpPr>
          <p:nvPr>
            <p:ph type="sldNum" sz="quarter" idx="12"/>
          </p:nvPr>
        </p:nvSpPr>
        <p:spPr/>
        <p:txBody>
          <a:bodyPr/>
          <a:lstStyle/>
          <a:p>
            <a:fld id="{FE39E09C-C336-46E0-AA8F-9DEE36CCE0C9}" type="slidenum">
              <a:rPr lang="nl-NL" smtClean="0"/>
              <a:pPr/>
              <a:t>‹nr.›</a:t>
            </a:fld>
            <a:endParaRPr lang="nl-NL" dirty="0"/>
          </a:p>
        </p:txBody>
      </p:sp>
      <p:sp>
        <p:nvSpPr>
          <p:cNvPr id="10" name="Title 1"/>
          <p:cNvSpPr>
            <a:spLocks noGrp="1"/>
          </p:cNvSpPr>
          <p:nvPr>
            <p:ph type="title"/>
          </p:nvPr>
        </p:nvSpPr>
        <p:spPr>
          <a:xfrm>
            <a:off x="838200" y="365126"/>
            <a:ext cx="10515600" cy="696632"/>
          </a:xfrm>
        </p:spPr>
        <p:txBody>
          <a:bodyPr/>
          <a:lstStyle/>
          <a:p>
            <a:r>
              <a:rPr lang="nl-NL"/>
              <a:t>Klik om de stijl te bewerken</a:t>
            </a:r>
            <a:endParaRPr lang="nl-NL" dirty="0"/>
          </a:p>
        </p:txBody>
      </p:sp>
    </p:spTree>
    <p:extLst>
      <p:ext uri="{BB962C8B-B14F-4D97-AF65-F5344CB8AC3E}">
        <p14:creationId xmlns:p14="http://schemas.microsoft.com/office/powerpoint/2010/main" val="111087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45652"/>
            <a:ext cx="10515600" cy="1325563"/>
          </a:xfrm>
        </p:spPr>
        <p:txBody>
          <a:bodyPr>
            <a:normAutofit/>
          </a:bodyPr>
          <a:lstStyle>
            <a:lvl1pPr algn="ctr">
              <a:defRPr sz="5400" kern="1200" spc="200" baseline="0"/>
            </a:lvl1pPr>
          </a:lstStyle>
          <a:p>
            <a:r>
              <a:rPr lang="nl-NL" noProof="0" dirty="0"/>
              <a:t>Presentatie</a:t>
            </a:r>
            <a:r>
              <a:rPr lang="en-US" dirty="0"/>
              <a:t> </a:t>
            </a:r>
            <a:r>
              <a:rPr lang="nl-NL" noProof="0" dirty="0"/>
              <a:t>Titel</a:t>
            </a:r>
          </a:p>
        </p:txBody>
      </p:sp>
      <p:sp>
        <p:nvSpPr>
          <p:cNvPr id="3" name="Date Placeholder 2"/>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4" name="Footer Placeholder 3"/>
          <p:cNvSpPr>
            <a:spLocks noGrp="1"/>
          </p:cNvSpPr>
          <p:nvPr>
            <p:ph type="ftr" sz="quarter" idx="11"/>
          </p:nvPr>
        </p:nvSpPr>
        <p:spPr/>
        <p:txBody>
          <a:bodyPr/>
          <a:lstStyle/>
          <a:p>
            <a:r>
              <a:rPr lang="nl-NL" dirty="0"/>
              <a:t>©2022, Nederlands Wijngilde</a:t>
            </a:r>
          </a:p>
        </p:txBody>
      </p:sp>
      <p:sp>
        <p:nvSpPr>
          <p:cNvPr id="5" name="Slide Number Placeholder 4"/>
          <p:cNvSpPr>
            <a:spLocks noGrp="1"/>
          </p:cNvSpPr>
          <p:nvPr>
            <p:ph type="sldNum" sz="quarter" idx="12"/>
          </p:nvPr>
        </p:nvSpPr>
        <p:spPr/>
        <p:txBody>
          <a:bodyPr/>
          <a:lstStyle/>
          <a:p>
            <a:fld id="{FE39E09C-C336-46E0-AA8F-9DEE36CCE0C9}" type="slidenum">
              <a:rPr lang="nl-NL" smtClean="0"/>
              <a:pPr/>
              <a:t>‹nr.›</a:t>
            </a:fld>
            <a:endParaRPr lang="nl-NL"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55567"/>
            <a:ext cx="10515600" cy="2438979"/>
          </a:xfrm>
          <a:prstGeom prst="rect">
            <a:avLst/>
          </a:prstGeom>
        </p:spPr>
      </p:pic>
    </p:spTree>
    <p:extLst>
      <p:ext uri="{BB962C8B-B14F-4D97-AF65-F5344CB8AC3E}">
        <p14:creationId xmlns:p14="http://schemas.microsoft.com/office/powerpoint/2010/main" val="328680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3" name="Footer Placeholder 2"/>
          <p:cNvSpPr>
            <a:spLocks noGrp="1"/>
          </p:cNvSpPr>
          <p:nvPr>
            <p:ph type="ftr" sz="quarter" idx="11"/>
          </p:nvPr>
        </p:nvSpPr>
        <p:spPr/>
        <p:txBody>
          <a:bodyPr/>
          <a:lstStyle/>
          <a:p>
            <a:r>
              <a:rPr lang="nl-NL" dirty="0"/>
              <a:t>©2022, Nederlands Wijngilde</a:t>
            </a:r>
          </a:p>
        </p:txBody>
      </p:sp>
      <p:sp>
        <p:nvSpPr>
          <p:cNvPr id="4" name="Slide Number Placeholder 3"/>
          <p:cNvSpPr>
            <a:spLocks noGrp="1"/>
          </p:cNvSpPr>
          <p:nvPr>
            <p:ph type="sldNum" sz="quarter" idx="12"/>
          </p:nvPr>
        </p:nvSpPr>
        <p:spPr/>
        <p:txBody>
          <a:bodyPr/>
          <a:lstStyle/>
          <a:p>
            <a:fld id="{FE39E09C-C336-46E0-AA8F-9DEE36CCE0C9}" type="slidenum">
              <a:rPr lang="nl-NL" smtClean="0"/>
              <a:pPr/>
              <a:t>‹nr.›</a:t>
            </a:fld>
            <a:endParaRPr lang="nl-NL" dirty="0"/>
          </a:p>
        </p:txBody>
      </p:sp>
    </p:spTree>
    <p:extLst>
      <p:ext uri="{BB962C8B-B14F-4D97-AF65-F5344CB8AC3E}">
        <p14:creationId xmlns:p14="http://schemas.microsoft.com/office/powerpoint/2010/main" val="401679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8200" y="987425"/>
            <a:ext cx="3932237" cy="1016000"/>
          </a:xfrm>
        </p:spPr>
        <p:txBody>
          <a:bodyPr anchor="t"/>
          <a:lstStyle>
            <a:lvl1pPr>
              <a:defRPr sz="3200"/>
            </a:lvl1pPr>
          </a:lstStyle>
          <a:p>
            <a:r>
              <a:rPr lang="nl-NL"/>
              <a:t>Klik om de stijl te bewerken</a:t>
            </a:r>
            <a:endParaRPr lang="nl-NL"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ext Placeholder 3"/>
          <p:cNvSpPr>
            <a:spLocks noGrp="1"/>
          </p:cNvSpPr>
          <p:nvPr>
            <p:ph type="body" sz="half" idx="2"/>
          </p:nvPr>
        </p:nvSpPr>
        <p:spPr>
          <a:xfrm>
            <a:off x="838200" y="2003424"/>
            <a:ext cx="3932237" cy="38576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6" name="Footer Placeholder 5"/>
          <p:cNvSpPr>
            <a:spLocks noGrp="1"/>
          </p:cNvSpPr>
          <p:nvPr>
            <p:ph type="ftr" sz="quarter" idx="11"/>
          </p:nvPr>
        </p:nvSpPr>
        <p:spPr/>
        <p:txBody>
          <a:bodyPr/>
          <a:lstStyle/>
          <a:p>
            <a:r>
              <a:rPr lang="nl-NL" dirty="0"/>
              <a:t>©2022, Nederlands Wijngilde</a:t>
            </a:r>
          </a:p>
        </p:txBody>
      </p:sp>
      <p:sp>
        <p:nvSpPr>
          <p:cNvPr id="7" name="Slide Number Placeholder 6"/>
          <p:cNvSpPr>
            <a:spLocks noGrp="1"/>
          </p:cNvSpPr>
          <p:nvPr>
            <p:ph type="sldNum" sz="quarter" idx="12"/>
          </p:nvPr>
        </p:nvSpPr>
        <p:spPr/>
        <p:txBody>
          <a:bodyPr/>
          <a:lstStyle/>
          <a:p>
            <a:fld id="{FE39E09C-C336-46E0-AA8F-9DEE36CCE0C9}" type="slidenum">
              <a:rPr lang="nl-NL" smtClean="0"/>
              <a:pPr/>
              <a:t>‹nr.›</a:t>
            </a:fld>
            <a:endParaRPr lang="nl-NL" dirty="0"/>
          </a:p>
        </p:txBody>
      </p:sp>
    </p:spTree>
    <p:extLst>
      <p:ext uri="{BB962C8B-B14F-4D97-AF65-F5344CB8AC3E}">
        <p14:creationId xmlns:p14="http://schemas.microsoft.com/office/powerpoint/2010/main" val="286578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5" name="Date Placeholder 4"/>
          <p:cNvSpPr>
            <a:spLocks noGrp="1"/>
          </p:cNvSpPr>
          <p:nvPr>
            <p:ph type="dt" sz="half" idx="10"/>
          </p:nvPr>
        </p:nvSpPr>
        <p:spPr/>
        <p:txBody>
          <a:bodyPr/>
          <a:lstStyle/>
          <a:p>
            <a:fld id="{73328A2C-F6EF-432F-81A1-51CB13AB7F34}" type="datetimeFigureOut">
              <a:rPr lang="nl-NL" smtClean="0"/>
              <a:pPr/>
              <a:t>10-02-2024</a:t>
            </a:fld>
            <a:endParaRPr lang="nl-NL" dirty="0"/>
          </a:p>
        </p:txBody>
      </p:sp>
      <p:sp>
        <p:nvSpPr>
          <p:cNvPr id="6" name="Footer Placeholder 5"/>
          <p:cNvSpPr>
            <a:spLocks noGrp="1"/>
          </p:cNvSpPr>
          <p:nvPr>
            <p:ph type="ftr" sz="quarter" idx="11"/>
          </p:nvPr>
        </p:nvSpPr>
        <p:spPr/>
        <p:txBody>
          <a:bodyPr/>
          <a:lstStyle/>
          <a:p>
            <a:r>
              <a:rPr lang="nl-NL" dirty="0"/>
              <a:t>©2022, Nederlands Wijngilde</a:t>
            </a:r>
          </a:p>
        </p:txBody>
      </p:sp>
      <p:sp>
        <p:nvSpPr>
          <p:cNvPr id="7" name="Slide Number Placeholder 6"/>
          <p:cNvSpPr>
            <a:spLocks noGrp="1"/>
          </p:cNvSpPr>
          <p:nvPr>
            <p:ph type="sldNum" sz="quarter" idx="12"/>
          </p:nvPr>
        </p:nvSpPr>
        <p:spPr/>
        <p:txBody>
          <a:bodyPr/>
          <a:lstStyle/>
          <a:p>
            <a:fld id="{FE39E09C-C336-46E0-AA8F-9DEE36CCE0C9}" type="slidenum">
              <a:rPr lang="nl-NL" smtClean="0"/>
              <a:pPr/>
              <a:t>‹nr.›</a:t>
            </a:fld>
            <a:endParaRPr lang="nl-NL" dirty="0"/>
          </a:p>
        </p:txBody>
      </p:sp>
      <p:sp>
        <p:nvSpPr>
          <p:cNvPr id="10" name="Title 1"/>
          <p:cNvSpPr>
            <a:spLocks noGrp="1"/>
          </p:cNvSpPr>
          <p:nvPr>
            <p:ph type="title"/>
          </p:nvPr>
        </p:nvSpPr>
        <p:spPr>
          <a:xfrm>
            <a:off x="838200" y="987425"/>
            <a:ext cx="3932237" cy="1016000"/>
          </a:xfrm>
        </p:spPr>
        <p:txBody>
          <a:bodyPr anchor="t"/>
          <a:lstStyle>
            <a:lvl1pPr>
              <a:defRPr sz="3200"/>
            </a:lvl1pPr>
          </a:lstStyle>
          <a:p>
            <a:r>
              <a:rPr lang="nl-NL"/>
              <a:t>Klik om de stijl te bewerken</a:t>
            </a:r>
            <a:endParaRPr lang="nl-NL" dirty="0"/>
          </a:p>
        </p:txBody>
      </p:sp>
      <p:sp>
        <p:nvSpPr>
          <p:cNvPr id="11" name="Text Placeholder 3"/>
          <p:cNvSpPr>
            <a:spLocks noGrp="1"/>
          </p:cNvSpPr>
          <p:nvPr>
            <p:ph type="body" sz="half" idx="2"/>
          </p:nvPr>
        </p:nvSpPr>
        <p:spPr>
          <a:xfrm>
            <a:off x="838200" y="2003424"/>
            <a:ext cx="3932237" cy="38576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112699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353800" y="457199"/>
            <a:ext cx="752927" cy="604557"/>
          </a:xfrm>
          <a:prstGeom prst="rect">
            <a:avLst/>
          </a:prstGeom>
        </p:spPr>
      </p:pic>
      <p:sp>
        <p:nvSpPr>
          <p:cNvPr id="2" name="Title Placeholder 1"/>
          <p:cNvSpPr>
            <a:spLocks noGrp="1"/>
          </p:cNvSpPr>
          <p:nvPr>
            <p:ph type="title"/>
          </p:nvPr>
        </p:nvSpPr>
        <p:spPr>
          <a:xfrm>
            <a:off x="838200" y="365126"/>
            <a:ext cx="10431483" cy="696632"/>
          </a:xfrm>
          <a:prstGeom prst="rect">
            <a:avLst/>
          </a:prstGeom>
        </p:spPr>
        <p:txBody>
          <a:bodyPr vert="horz" lIns="91440" tIns="45720" rIns="91440" bIns="45720" rtlCol="0" anchor="b">
            <a:normAutofit/>
          </a:bodyPr>
          <a:lstStyle/>
          <a:p>
            <a:r>
              <a:rPr lang="nl-NL"/>
              <a:t>Klik om de stijl te bewerken</a:t>
            </a:r>
            <a:endParaRPr lang="nl-NL" dirty="0"/>
          </a:p>
        </p:txBody>
      </p:sp>
      <p:sp>
        <p:nvSpPr>
          <p:cNvPr id="3" name="Text Placeholder 2"/>
          <p:cNvSpPr>
            <a:spLocks noGrp="1"/>
          </p:cNvSpPr>
          <p:nvPr>
            <p:ph type="body" idx="1"/>
          </p:nvPr>
        </p:nvSpPr>
        <p:spPr>
          <a:xfrm>
            <a:off x="838200" y="1106207"/>
            <a:ext cx="10515600" cy="50707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28A2C-F6EF-432F-81A1-51CB13AB7F34}" type="datetimeFigureOut">
              <a:rPr lang="nl-NL" smtClean="0"/>
              <a:pPr/>
              <a:t>10-02-2024</a:t>
            </a:fld>
            <a:endParaRPr lang="nl-NL" dirty="0"/>
          </a:p>
        </p:txBody>
      </p:sp>
      <p:sp>
        <p:nvSpPr>
          <p:cNvPr id="5" name="Footer Placeholder 4"/>
          <p:cNvSpPr>
            <a:spLocks noGrp="1"/>
          </p:cNvSpPr>
          <p:nvPr>
            <p:ph type="ftr" sz="quarter" idx="3"/>
          </p:nvPr>
        </p:nvSpPr>
        <p:spPr>
          <a:xfrm>
            <a:off x="4187788" y="631190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nl-NL" dirty="0"/>
              <a:t>©2022, Nederlands Wijngilde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9E09C-C336-46E0-AA8F-9DEE36CCE0C9}" type="slidenum">
              <a:rPr lang="nl-NL" smtClean="0"/>
              <a:pPr/>
              <a:t>‹nr.›</a:t>
            </a:fld>
            <a:endParaRPr lang="nl-NL" dirty="0"/>
          </a:p>
        </p:txBody>
      </p:sp>
      <p:pic>
        <p:nvPicPr>
          <p:cNvPr id="9" name="Picture 8"/>
          <p:cNvPicPr>
            <a:picLocks noChangeAspect="1"/>
          </p:cNvPicPr>
          <p:nvPr/>
        </p:nvPicPr>
        <p:blipFill rotWithShape="1">
          <a:blip r:embed="rId14" cstate="print">
            <a:extLst>
              <a:ext uri="{28A0092B-C50C-407E-A947-70E740481C1C}">
                <a14:useLocalDpi xmlns:a14="http://schemas.microsoft.com/office/drawing/2010/main" val="0"/>
              </a:ext>
            </a:extLst>
          </a:blip>
          <a:srcRect l="61763"/>
          <a:stretch/>
        </p:blipFill>
        <p:spPr>
          <a:xfrm>
            <a:off x="56006" y="4490385"/>
            <a:ext cx="11977314" cy="1817943"/>
          </a:xfrm>
          <a:prstGeom prst="rect">
            <a:avLst/>
          </a:prstGeom>
        </p:spPr>
      </p:pic>
      <p:sp>
        <p:nvSpPr>
          <p:cNvPr id="15" name="Rectangle 14"/>
          <p:cNvSpPr/>
          <p:nvPr/>
        </p:nvSpPr>
        <p:spPr>
          <a:xfrm>
            <a:off x="56006" y="6219825"/>
            <a:ext cx="868593" cy="92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tangle 9"/>
          <p:cNvSpPr/>
          <p:nvPr/>
        </p:nvSpPr>
        <p:spPr>
          <a:xfrm>
            <a:off x="665400" y="6226969"/>
            <a:ext cx="172800" cy="631031"/>
          </a:xfrm>
          <a:prstGeom prst="rect">
            <a:avLst/>
          </a:prstGeom>
          <a:solidFill>
            <a:srgbClr val="0E4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tangle 10"/>
          <p:cNvSpPr/>
          <p:nvPr/>
        </p:nvSpPr>
        <p:spPr>
          <a:xfrm>
            <a:off x="405544" y="6226969"/>
            <a:ext cx="172800" cy="631031"/>
          </a:xfrm>
          <a:prstGeom prst="rect">
            <a:avLst/>
          </a:prstGeom>
          <a:solidFill>
            <a:srgbClr val="367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Rectangle 11"/>
          <p:cNvSpPr/>
          <p:nvPr/>
        </p:nvSpPr>
        <p:spPr>
          <a:xfrm>
            <a:off x="142407" y="6226969"/>
            <a:ext cx="172800" cy="631031"/>
          </a:xfrm>
          <a:prstGeom prst="rect">
            <a:avLst/>
          </a:prstGeom>
          <a:solidFill>
            <a:srgbClr val="941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532EBEC3-FEE7-F367-D52D-CCE171FB51AE}"/>
              </a:ext>
            </a:extLst>
          </p:cNvPr>
          <p:cNvSpPr txBox="1"/>
          <p:nvPr userDrawn="1"/>
        </p:nvSpPr>
        <p:spPr>
          <a:xfrm>
            <a:off x="4223792" y="6506031"/>
            <a:ext cx="404279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dirty="0">
                <a:solidFill>
                  <a:schemeClr val="bg1">
                    <a:lumMod val="50000"/>
                  </a:schemeClr>
                </a:solidFill>
              </a:rPr>
              <a:t>©2022, Nederlands Wijngilde</a:t>
            </a:r>
          </a:p>
        </p:txBody>
      </p:sp>
    </p:spTree>
    <p:extLst>
      <p:ext uri="{BB962C8B-B14F-4D97-AF65-F5344CB8AC3E}">
        <p14:creationId xmlns:p14="http://schemas.microsoft.com/office/powerpoint/2010/main" val="173309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ewijnzaak.nl/webwinkel/sherry-wijn/la-guita-sherry/"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vinello-wijn.nl/osborne-sherry-santa-maria-cream-osborn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sherry.wine/nl/sherry-wijnen/speciale-catagorien" TargetMode="External"/><Relationship Id="rId2" Type="http://schemas.openxmlformats.org/officeDocument/2006/relationships/hyperlink" Target="https://www.youtube.com/watch?v=iKJUlXsv3G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br>
              <a:rPr lang="nl-NL" dirty="0"/>
            </a:br>
            <a:endParaRPr lang="nl-NL" dirty="0"/>
          </a:p>
        </p:txBody>
      </p:sp>
      <p:sp>
        <p:nvSpPr>
          <p:cNvPr id="3" name="Ondertitel 2"/>
          <p:cNvSpPr>
            <a:spLocks noGrp="1"/>
          </p:cNvSpPr>
          <p:nvPr>
            <p:ph type="subTitle" idx="1"/>
          </p:nvPr>
        </p:nvSpPr>
        <p:spPr>
          <a:xfrm>
            <a:off x="824984" y="4789413"/>
            <a:ext cx="10515600" cy="1208236"/>
          </a:xfrm>
        </p:spPr>
        <p:txBody>
          <a:bodyPr>
            <a:normAutofit/>
          </a:bodyPr>
          <a:lstStyle/>
          <a:p>
            <a:endParaRPr lang="nl-NL" dirty="0"/>
          </a:p>
          <a:p>
            <a:r>
              <a:rPr lang="nl-NL" dirty="0"/>
              <a:t>Proeverij februari</a:t>
            </a:r>
          </a:p>
        </p:txBody>
      </p:sp>
      <p:sp>
        <p:nvSpPr>
          <p:cNvPr id="4" name="Tekstvak 3">
            <a:extLst>
              <a:ext uri="{FF2B5EF4-FFF2-40B4-BE49-F238E27FC236}">
                <a16:creationId xmlns:a16="http://schemas.microsoft.com/office/drawing/2014/main" id="{4CFB9617-F266-99E4-E3A4-004A84C40FE3}"/>
              </a:ext>
            </a:extLst>
          </p:cNvPr>
          <p:cNvSpPr txBox="1"/>
          <p:nvPr/>
        </p:nvSpPr>
        <p:spPr>
          <a:xfrm>
            <a:off x="4943872" y="3958416"/>
            <a:ext cx="2664296" cy="830997"/>
          </a:xfrm>
          <a:prstGeom prst="rect">
            <a:avLst/>
          </a:prstGeom>
          <a:noFill/>
        </p:spPr>
        <p:txBody>
          <a:bodyPr wrap="square" rtlCol="0">
            <a:spAutoFit/>
          </a:bodyPr>
          <a:lstStyle/>
          <a:p>
            <a:r>
              <a:rPr lang="nl-NL" sz="4800" dirty="0"/>
              <a:t>Sherry</a:t>
            </a:r>
          </a:p>
        </p:txBody>
      </p:sp>
      <p:sp>
        <p:nvSpPr>
          <p:cNvPr id="5" name="Tekstvak 4">
            <a:extLst>
              <a:ext uri="{FF2B5EF4-FFF2-40B4-BE49-F238E27FC236}">
                <a16:creationId xmlns:a16="http://schemas.microsoft.com/office/drawing/2014/main" id="{B453D656-8EA8-BA23-DD5E-E3AACD1B179C}"/>
              </a:ext>
            </a:extLst>
          </p:cNvPr>
          <p:cNvSpPr txBox="1"/>
          <p:nvPr/>
        </p:nvSpPr>
        <p:spPr>
          <a:xfrm>
            <a:off x="4194646" y="6075843"/>
            <a:ext cx="3802708" cy="369332"/>
          </a:xfrm>
          <a:prstGeom prst="rect">
            <a:avLst/>
          </a:prstGeom>
          <a:noFill/>
        </p:spPr>
        <p:txBody>
          <a:bodyPr wrap="none" rtlCol="0">
            <a:spAutoFit/>
          </a:bodyPr>
          <a:lstStyle/>
          <a:p>
            <a:r>
              <a:rPr lang="nl-NL" dirty="0"/>
              <a:t>Door Ilse Swank-Kornmann Rudi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654707FD-F062-6E54-AEC4-5D9EB2E667A0}"/>
              </a:ext>
            </a:extLst>
          </p:cNvPr>
          <p:cNvSpPr txBox="1">
            <a:spLocks/>
          </p:cNvSpPr>
          <p:nvPr/>
        </p:nvSpPr>
        <p:spPr>
          <a:xfrm>
            <a:off x="2730500" y="1628799"/>
            <a:ext cx="8623301" cy="4548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endParaRPr lang="nl-NL" sz="2400" dirty="0"/>
          </a:p>
        </p:txBody>
      </p:sp>
      <p:sp>
        <p:nvSpPr>
          <p:cNvPr id="2" name="Titel 1"/>
          <p:cNvSpPr>
            <a:spLocks noGrp="1"/>
          </p:cNvSpPr>
          <p:nvPr>
            <p:ph type="title"/>
          </p:nvPr>
        </p:nvSpPr>
        <p:spPr>
          <a:xfrm>
            <a:off x="767408" y="3705"/>
            <a:ext cx="10431483" cy="759618"/>
          </a:xfrm>
        </p:spPr>
        <p:txBody>
          <a:bodyPr>
            <a:normAutofit/>
          </a:bodyPr>
          <a:lstStyle/>
          <a:p>
            <a:r>
              <a:rPr lang="nl-NL" dirty="0"/>
              <a:t>Verschillende typen Sherry</a:t>
            </a:r>
          </a:p>
        </p:txBody>
      </p:sp>
      <p:sp>
        <p:nvSpPr>
          <p:cNvPr id="3" name="Tekstvak 2">
            <a:extLst>
              <a:ext uri="{FF2B5EF4-FFF2-40B4-BE49-F238E27FC236}">
                <a16:creationId xmlns:a16="http://schemas.microsoft.com/office/drawing/2014/main" id="{FCBD17B4-0812-EA9C-1ADE-5C42BDAC093E}"/>
              </a:ext>
            </a:extLst>
          </p:cNvPr>
          <p:cNvSpPr txBox="1"/>
          <p:nvPr/>
        </p:nvSpPr>
        <p:spPr>
          <a:xfrm>
            <a:off x="1302227" y="716543"/>
            <a:ext cx="9896664" cy="5324535"/>
          </a:xfrm>
          <a:prstGeom prst="rect">
            <a:avLst/>
          </a:prstGeom>
          <a:noFill/>
        </p:spPr>
        <p:txBody>
          <a:bodyPr wrap="square" rtlCol="0">
            <a:spAutoFit/>
          </a:bodyPr>
          <a:lstStyle/>
          <a:p>
            <a:r>
              <a:rPr lang="nl-NL" dirty="0"/>
              <a:t>Van droog naar zoet.</a:t>
            </a:r>
          </a:p>
          <a:p>
            <a:endParaRPr lang="nl-NL" sz="1600" dirty="0"/>
          </a:p>
          <a:p>
            <a:pPr marL="342900" indent="-342900">
              <a:buFont typeface="+mj-lt"/>
              <a:buAutoNum type="arabicPeriod"/>
            </a:pPr>
            <a:r>
              <a:rPr lang="nl-NL" sz="1400" kern="0" dirty="0">
                <a:highlight>
                  <a:srgbClr val="FFFF00"/>
                </a:highlight>
                <a:ea typeface="Times New Roman" panose="02020603050405020304" pitchFamily="18" charset="0"/>
              </a:rPr>
              <a:t>Fino</a:t>
            </a:r>
            <a:r>
              <a:rPr lang="nl-NL" sz="1400" kern="0" dirty="0">
                <a:ea typeface="Times New Roman" panose="02020603050405020304" pitchFamily="18" charset="0"/>
              </a:rPr>
              <a:t>		Lichtgeel, droog, fris, amandelsmaak, </a:t>
            </a:r>
            <a:r>
              <a:rPr lang="nl-NL" sz="1400" b="0" i="0" u="none" strike="noStrike" dirty="0">
                <a:solidFill>
                  <a:srgbClr val="180306"/>
                </a:solidFill>
                <a:effectLst/>
              </a:rPr>
              <a:t>Rijping onder een gistdeken van 				flor)</a:t>
            </a:r>
            <a:r>
              <a:rPr lang="nl-NL" sz="1400" kern="0" dirty="0">
                <a:ea typeface="Times New Roman" panose="02020603050405020304" pitchFamily="18" charset="0"/>
              </a:rPr>
              <a:t> (15% alc) </a:t>
            </a:r>
            <a:r>
              <a:rPr lang="nl-NL" sz="1400" b="0" i="0" u="none" strike="noStrike" dirty="0">
                <a:solidFill>
                  <a:srgbClr val="180306"/>
                </a:solidFill>
                <a:effectLst/>
              </a:rPr>
              <a:t>serveren: 6-8 graden.</a:t>
            </a:r>
            <a:endParaRPr lang="nl-NL" sz="1400" kern="0" dirty="0">
              <a:effectLst/>
              <a:ea typeface="Times New Roman" panose="02020603050405020304" pitchFamily="18" charset="0"/>
            </a:endParaRPr>
          </a:p>
          <a:p>
            <a:pPr marL="342900" indent="-342900">
              <a:buFont typeface="+mj-lt"/>
              <a:buAutoNum type="arabicPeriod"/>
            </a:pPr>
            <a:r>
              <a:rPr lang="nl-NL" sz="1400" kern="0" dirty="0">
                <a:effectLst/>
                <a:highlight>
                  <a:srgbClr val="FFFF00"/>
                </a:highlight>
                <a:ea typeface="Times New Roman" panose="02020603050405020304" pitchFamily="18" charset="0"/>
              </a:rPr>
              <a:t>Manzanilla</a:t>
            </a:r>
            <a:r>
              <a:rPr lang="nl-NL" sz="1400" kern="0" dirty="0">
                <a:effectLst/>
                <a:ea typeface="Times New Roman" panose="02020603050405020304" pitchFamily="18" charset="0"/>
              </a:rPr>
              <a:t>	Strogeel, soort fino, </a:t>
            </a:r>
            <a:r>
              <a:rPr lang="nl-NL" sz="1400" b="0" i="0" u="none" strike="noStrike" dirty="0">
                <a:solidFill>
                  <a:srgbClr val="180306"/>
                </a:solidFill>
                <a:effectLst/>
              </a:rPr>
              <a:t>Kruidig, droog, kamille</a:t>
            </a:r>
            <a:r>
              <a:rPr lang="nl-NL" sz="1400" kern="0" dirty="0">
                <a:effectLst/>
                <a:ea typeface="Times New Roman" panose="02020603050405020304" pitchFamily="18" charset="0"/>
              </a:rPr>
              <a:t>ziltig, licht, fris, droog </a:t>
            </a:r>
            <a:r>
              <a:rPr lang="nl-NL" sz="1400" kern="0" dirty="0">
                <a:ea typeface="Times New Roman" panose="02020603050405020304" pitchFamily="18" charset="0"/>
              </a:rPr>
              <a:t>(15% alc), </a:t>
            </a:r>
            <a:r>
              <a:rPr lang="nl-NL" sz="1400" b="0" i="0" u="none" strike="noStrike" dirty="0">
                <a:solidFill>
                  <a:srgbClr val="180306"/>
                </a:solidFill>
                <a:effectLst/>
              </a:rPr>
              <a:t>serveren: 6-8 		graden.</a:t>
            </a:r>
            <a:endParaRPr lang="nl-NL" sz="1400" kern="0" dirty="0">
              <a:effectLst/>
              <a:ea typeface="Times New Roman" panose="02020603050405020304" pitchFamily="18" charset="0"/>
            </a:endParaRPr>
          </a:p>
          <a:p>
            <a:pPr marL="342900" indent="-342900">
              <a:buAutoNum type="arabicPeriod"/>
            </a:pPr>
            <a:r>
              <a:rPr lang="nl-NL" sz="1400" kern="0" dirty="0">
                <a:effectLst/>
                <a:ea typeface="Times New Roman" panose="02020603050405020304" pitchFamily="18" charset="0"/>
              </a:rPr>
              <a:t>Amontillado	</a:t>
            </a:r>
            <a:r>
              <a:rPr lang="nl-NL" sz="1400" kern="0" dirty="0">
                <a:ea typeface="Times New Roman" panose="02020603050405020304" pitchFamily="18" charset="0"/>
              </a:rPr>
              <a:t>Ambergeel, hazelnootsmaak, </a:t>
            </a:r>
            <a:r>
              <a:rPr lang="nl-NL" sz="1400" dirty="0"/>
              <a:t>(</a:t>
            </a:r>
            <a:r>
              <a:rPr lang="nl-NL" sz="1400" dirty="0">
                <a:solidFill>
                  <a:srgbClr val="202122"/>
                </a:solidFill>
              </a:rPr>
              <a:t>16%-20% alc), serveren: rond 16 graden.</a:t>
            </a:r>
            <a:endParaRPr lang="nl-NL" sz="1400" dirty="0">
              <a:effectLst/>
            </a:endParaRPr>
          </a:p>
          <a:p>
            <a:pPr marL="342900" indent="-342900">
              <a:buAutoNum type="arabicPeriod"/>
            </a:pPr>
            <a:r>
              <a:rPr lang="nl-NL" sz="1400" u="none" strike="noStrike" dirty="0">
                <a:effectLst/>
              </a:rPr>
              <a:t>Palo Cortado	Tussenvorm (sherry 3 en 5), complex, lichter, citrus en eleganter dan sherry 5, </a:t>
            </a:r>
          </a:p>
          <a:p>
            <a:r>
              <a:rPr lang="nl-NL" sz="1400" dirty="0"/>
              <a:t>		</a:t>
            </a:r>
            <a:r>
              <a:rPr lang="nl-NL" sz="1400" u="none" strike="noStrike" dirty="0">
                <a:effectLst/>
              </a:rPr>
              <a:t>(</a:t>
            </a:r>
            <a:r>
              <a:rPr lang="nl-NL" sz="1400" b="0" i="0" u="none" strike="noStrike" dirty="0">
                <a:solidFill>
                  <a:srgbClr val="202122"/>
                </a:solidFill>
                <a:effectLst/>
              </a:rPr>
              <a:t>18%-20% alc.), serveren rond 14 graden.</a:t>
            </a:r>
          </a:p>
          <a:p>
            <a:pPr marL="342900" indent="-342900">
              <a:buAutoNum type="arabicPeriod" startAt="5"/>
            </a:pPr>
            <a:r>
              <a:rPr lang="nl-NL" sz="1400" kern="0" dirty="0">
                <a:effectLst/>
                <a:ea typeface="Times New Roman" panose="02020603050405020304" pitchFamily="18" charset="0"/>
              </a:rPr>
              <a:t>Oloroso	Amber- mahoniekleurig, walnoot, </a:t>
            </a:r>
            <a:r>
              <a:rPr lang="nl-NL" sz="1400" kern="0" dirty="0">
                <a:ea typeface="Times New Roman" panose="02020603050405020304" pitchFamily="18" charset="0"/>
              </a:rPr>
              <a:t>volle sherry (</a:t>
            </a:r>
            <a:r>
              <a:rPr lang="nl-NL" sz="1400" b="0" i="0" u="none" strike="noStrike" dirty="0">
                <a:solidFill>
                  <a:srgbClr val="202122"/>
                </a:solidFill>
                <a:effectLst/>
              </a:rPr>
              <a:t>17%-22% alc.), </a:t>
            </a:r>
            <a:r>
              <a:rPr lang="nl-NL" sz="1400" b="0" i="0" u="none" strike="noStrike" dirty="0">
                <a:solidFill>
                  <a:srgbClr val="180306"/>
                </a:solidFill>
                <a:effectLst/>
              </a:rPr>
              <a:t>serveren: 12-16 graden.</a:t>
            </a:r>
            <a:endParaRPr lang="nl-NL" sz="1400" b="0" i="0" dirty="0">
              <a:solidFill>
                <a:srgbClr val="180306"/>
              </a:solidFill>
            </a:endParaRPr>
          </a:p>
          <a:p>
            <a:pPr marL="342900" indent="-342900">
              <a:buAutoNum type="arabicPeriod" startAt="5"/>
            </a:pPr>
            <a:r>
              <a:rPr lang="nl-NL" sz="1400" u="none" strike="noStrike" dirty="0">
                <a:effectLst/>
              </a:rPr>
              <a:t>Medium Dry	Amberkleur, Blend van Amontillado en PX,  suikergehalte </a:t>
            </a:r>
            <a:r>
              <a:rPr lang="nl-NL" sz="1400" b="0" i="0" u="none" strike="noStrike" dirty="0">
                <a:solidFill>
                  <a:srgbClr val="202122"/>
                </a:solidFill>
                <a:effectLst/>
              </a:rPr>
              <a:t>5-45 g/l.</a:t>
            </a:r>
          </a:p>
          <a:p>
            <a:r>
              <a:rPr lang="nl-NL" sz="1400" u="none" strike="noStrike" dirty="0">
                <a:effectLst/>
              </a:rPr>
              <a:t>		(</a:t>
            </a:r>
            <a:r>
              <a:rPr lang="nl-NL" sz="1400" b="0" i="0" u="none" strike="noStrike" dirty="0">
                <a:solidFill>
                  <a:srgbClr val="202122"/>
                </a:solidFill>
                <a:effectLst/>
              </a:rPr>
              <a:t>15%-17,5% alc.)</a:t>
            </a:r>
            <a:endParaRPr lang="nl-NL" sz="1400" u="none" strike="noStrike" dirty="0">
              <a:effectLst/>
            </a:endParaRPr>
          </a:p>
          <a:p>
            <a:r>
              <a:rPr lang="nl-NL" sz="1400" u="none" strike="noStrike" dirty="0">
                <a:effectLst/>
              </a:rPr>
              <a:t>7.   Pale Cream	Bleekgele kleur, blend van fino en ingekookte most, lichtzoet, sterke 				aroma, lichte noten- en honingsmak, </a:t>
            </a:r>
            <a:r>
              <a:rPr lang="nl-NL" sz="1400" b="0" i="0" u="none" strike="noStrike" dirty="0">
                <a:solidFill>
                  <a:srgbClr val="202122"/>
                </a:solidFill>
                <a:effectLst/>
              </a:rPr>
              <a:t>Suikergehalte: 45-115 g/l. 					</a:t>
            </a:r>
            <a:r>
              <a:rPr lang="nl-NL" sz="1400" u="none" strike="noStrike" dirty="0">
                <a:effectLst/>
              </a:rPr>
              <a:t>(17,5% alc.)</a:t>
            </a:r>
          </a:p>
          <a:p>
            <a:r>
              <a:rPr lang="nl-NL" sz="1400" u="none" strike="noStrike" dirty="0">
                <a:effectLst/>
              </a:rPr>
              <a:t>8.    </a:t>
            </a:r>
            <a:r>
              <a:rPr lang="nl-NL" sz="1400" u="none" strike="noStrike" dirty="0">
                <a:effectLst/>
                <a:highlight>
                  <a:srgbClr val="FFFF00"/>
                </a:highlight>
              </a:rPr>
              <a:t>Medium Sweet</a:t>
            </a:r>
            <a:r>
              <a:rPr lang="nl-NL" sz="1400" u="none" strike="noStrike" dirty="0">
                <a:effectLst/>
              </a:rPr>
              <a:t>	</a:t>
            </a:r>
            <a:r>
              <a:rPr lang="nl-NL" sz="1400" b="0" i="0" u="none" strike="noStrike" dirty="0">
                <a:solidFill>
                  <a:srgbClr val="202122"/>
                </a:solidFill>
                <a:effectLst/>
              </a:rPr>
              <a:t> Amberkleur, blend van Amontillado of Oloroso met PX, (15%-17,5% alc.)</a:t>
            </a:r>
            <a:endParaRPr lang="nl-NL" sz="1400" u="none" strike="noStrike" dirty="0">
              <a:effectLst/>
            </a:endParaRPr>
          </a:p>
          <a:p>
            <a:r>
              <a:rPr lang="nl-NL" sz="1400" u="none" strike="noStrike" dirty="0">
                <a:effectLst/>
              </a:rPr>
              <a:t>9.     </a:t>
            </a:r>
            <a:r>
              <a:rPr lang="nl-NL" sz="1400" u="none" strike="noStrike" dirty="0">
                <a:effectLst/>
                <a:highlight>
                  <a:srgbClr val="FFFF00"/>
                </a:highlight>
              </a:rPr>
              <a:t>Cream Sherry</a:t>
            </a:r>
            <a:r>
              <a:rPr lang="nl-NL" sz="1400" u="none" strike="noStrike" dirty="0">
                <a:effectLst/>
              </a:rPr>
              <a:t>	</a:t>
            </a:r>
            <a:r>
              <a:rPr lang="nl-NL" sz="1400" b="0" i="0" u="none" strike="noStrike" dirty="0">
                <a:solidFill>
                  <a:srgbClr val="202122"/>
                </a:solidFill>
                <a:effectLst/>
              </a:rPr>
              <a:t> Zeer bruin van kleur, </a:t>
            </a:r>
            <a:r>
              <a:rPr lang="nl-NL" sz="1400" b="0" u="none" strike="noStrike" dirty="0">
                <a:solidFill>
                  <a:srgbClr val="202122"/>
                </a:solidFill>
                <a:effectLst/>
              </a:rPr>
              <a:t>mengsel van Oloroso en Pedro Ximénez, noten, 				rozijnen zacht-zoet, </a:t>
            </a:r>
            <a:r>
              <a:rPr lang="nl-NL" sz="1400" dirty="0">
                <a:solidFill>
                  <a:srgbClr val="202122"/>
                </a:solidFill>
              </a:rPr>
              <a:t>s</a:t>
            </a:r>
            <a:r>
              <a:rPr lang="nl-NL" sz="1400" b="0" i="0" u="none" strike="noStrike" dirty="0">
                <a:solidFill>
                  <a:srgbClr val="202122"/>
                </a:solidFill>
                <a:effectLst/>
              </a:rPr>
              <a:t>uikergehalte: 115-140 g/l. </a:t>
            </a:r>
            <a:r>
              <a:rPr lang="nl-NL" sz="1400" b="0" u="none" strike="noStrike" dirty="0">
                <a:solidFill>
                  <a:srgbClr val="202122"/>
                </a:solidFill>
                <a:effectLst/>
              </a:rPr>
              <a:t>(</a:t>
            </a:r>
            <a:r>
              <a:rPr lang="nl-NL" sz="1400" b="0" i="0" u="none" strike="noStrike" dirty="0">
                <a:solidFill>
                  <a:srgbClr val="202122"/>
                </a:solidFill>
                <a:effectLst/>
              </a:rPr>
              <a:t>15,5%-20% alc.</a:t>
            </a:r>
            <a:r>
              <a:rPr lang="nl-NL" sz="1400" dirty="0">
                <a:solidFill>
                  <a:srgbClr val="202122"/>
                </a:solidFill>
              </a:rPr>
              <a:t>)</a:t>
            </a:r>
            <a:endParaRPr lang="nl-NL" sz="1400" dirty="0"/>
          </a:p>
          <a:p>
            <a:pPr marL="342900" indent="-342900">
              <a:buAutoNum type="arabicPeriod" startAt="10"/>
            </a:pPr>
            <a:r>
              <a:rPr lang="nl-NL" sz="1400" kern="0" dirty="0">
                <a:effectLst/>
                <a:ea typeface="Times New Roman" panose="02020603050405020304" pitchFamily="18" charset="0"/>
              </a:rPr>
              <a:t>PX		</a:t>
            </a:r>
            <a:r>
              <a:rPr lang="nl-NL" sz="1400" kern="0" dirty="0">
                <a:ea typeface="Times New Roman" panose="02020603050405020304" pitchFamily="18" charset="0"/>
              </a:rPr>
              <a:t>Donker van kleur, krachtig en vol, chocola, zeer zoet, lichte aroma van 				rozijnen, stroperig, </a:t>
            </a:r>
            <a:r>
              <a:rPr lang="nl-NL" sz="1400" kern="0" dirty="0">
                <a:solidFill>
                  <a:srgbClr val="202122"/>
                </a:solidFill>
                <a:ea typeface="Times New Roman" panose="02020603050405020304" pitchFamily="18" charset="0"/>
              </a:rPr>
              <a:t>s</a:t>
            </a:r>
            <a:r>
              <a:rPr lang="nl-NL" sz="1400" b="0" i="0" u="none" strike="noStrike" dirty="0">
                <a:solidFill>
                  <a:srgbClr val="202122"/>
                </a:solidFill>
                <a:effectLst/>
              </a:rPr>
              <a:t>uikergehalte: meer dan 220 g/l</a:t>
            </a:r>
            <a:r>
              <a:rPr lang="nl-NL" sz="1400" kern="0" dirty="0">
                <a:ea typeface="Times New Roman" panose="02020603050405020304" pitchFamily="18" charset="0"/>
              </a:rPr>
              <a:t>(17% alc.), </a:t>
            </a:r>
            <a:r>
              <a:rPr lang="nl-NL" sz="1400" b="0" i="0" u="none" strike="noStrike" dirty="0">
                <a:solidFill>
                  <a:srgbClr val="180306"/>
                </a:solidFill>
                <a:effectLst/>
              </a:rPr>
              <a:t>serveren: 8-10 graden</a:t>
            </a:r>
            <a:br>
              <a:rPr lang="nl-NL" sz="1800" kern="0" dirty="0">
                <a:solidFill>
                  <a:srgbClr val="676767"/>
                </a:solidFill>
                <a:effectLst/>
                <a:latin typeface="Open Sans" panose="020B0606030504020204" pitchFamily="34" charset="0"/>
                <a:ea typeface="Times New Roman" panose="02020603050405020304" pitchFamily="18" charset="0"/>
              </a:rPr>
            </a:br>
            <a:endParaRPr lang="nl-NL" sz="1800" kern="0" dirty="0">
              <a:solidFill>
                <a:srgbClr val="676767"/>
              </a:solidFill>
              <a:effectLst/>
              <a:latin typeface="Open Sans" panose="020B0606030504020204" pitchFamily="34" charset="0"/>
              <a:ea typeface="Times New Roman" panose="02020603050405020304" pitchFamily="18" charset="0"/>
            </a:endParaRPr>
          </a:p>
          <a:p>
            <a:r>
              <a:rPr lang="nl-NL" sz="1800" kern="0" dirty="0">
                <a:solidFill>
                  <a:srgbClr val="202122"/>
                </a:solidFill>
                <a:effectLst/>
                <a:latin typeface="Arial" panose="020B0604020202020204" pitchFamily="34" charset="0"/>
                <a:ea typeface="Times New Roman" panose="02020603050405020304" pitchFamily="18" charset="0"/>
              </a:rPr>
              <a:t>Geel geaccentueerd zijn de sherry’s die wereldwijd het meest verkocht worden. Achtereenvolgens: Cream, Medium, Manzanilla en Fino.</a:t>
            </a:r>
            <a:endParaRPr lang="nl-NL" dirty="0"/>
          </a:p>
        </p:txBody>
      </p:sp>
    </p:spTree>
    <p:extLst>
      <p:ext uri="{BB962C8B-B14F-4D97-AF65-F5344CB8AC3E}">
        <p14:creationId xmlns:p14="http://schemas.microsoft.com/office/powerpoint/2010/main" val="169200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3E4C6-D275-23B7-58AB-E05BB7BDA1B7}"/>
              </a:ext>
            </a:extLst>
          </p:cNvPr>
          <p:cNvSpPr>
            <a:spLocks noGrp="1"/>
          </p:cNvSpPr>
          <p:nvPr>
            <p:ph type="title"/>
          </p:nvPr>
        </p:nvSpPr>
        <p:spPr/>
        <p:txBody>
          <a:bodyPr/>
          <a:lstStyle/>
          <a:p>
            <a:r>
              <a:rPr lang="nl-NL" dirty="0"/>
              <a:t>Sherry’s die we gaan proeven</a:t>
            </a:r>
          </a:p>
        </p:txBody>
      </p:sp>
      <p:pic>
        <p:nvPicPr>
          <p:cNvPr id="5" name="Picture 2">
            <a:extLst>
              <a:ext uri="{FF2B5EF4-FFF2-40B4-BE49-F238E27FC236}">
                <a16:creationId xmlns:a16="http://schemas.microsoft.com/office/drawing/2014/main" id="{49DE7B7E-494B-F00D-DCED-3B4517974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813" y="1371538"/>
            <a:ext cx="1327910" cy="409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2C3E1A7-B6F8-8AB9-0780-31F0FF494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30" y="1102441"/>
            <a:ext cx="1678487" cy="458232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CC6A84C3-A821-E3D6-FB76-20F4606E8813}"/>
              </a:ext>
            </a:extLst>
          </p:cNvPr>
          <p:cNvPicPr>
            <a:picLocks noChangeAspect="1"/>
          </p:cNvPicPr>
          <p:nvPr/>
        </p:nvPicPr>
        <p:blipFill>
          <a:blip r:embed="rId4"/>
          <a:stretch>
            <a:fillRect/>
          </a:stretch>
        </p:blipFill>
        <p:spPr>
          <a:xfrm>
            <a:off x="6613239" y="1524841"/>
            <a:ext cx="1000226" cy="3944711"/>
          </a:xfrm>
          <a:prstGeom prst="rect">
            <a:avLst/>
          </a:prstGeom>
        </p:spPr>
      </p:pic>
      <p:pic>
        <p:nvPicPr>
          <p:cNvPr id="9" name="Picture 6" descr="valdespino pedro ximenez el candado">
            <a:extLst>
              <a:ext uri="{FF2B5EF4-FFF2-40B4-BE49-F238E27FC236}">
                <a16:creationId xmlns:a16="http://schemas.microsoft.com/office/drawing/2014/main" id="{8DFB072D-B2FC-077C-9D9C-E479819472D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56240" y="1389098"/>
            <a:ext cx="1224136" cy="4080454"/>
          </a:xfrm>
          <a:prstGeom prst="rect">
            <a:avLst/>
          </a:prstGeom>
          <a:solidFill>
            <a:srgbClr val="FFFFFF"/>
          </a:solidFill>
        </p:spPr>
      </p:pic>
      <p:sp>
        <p:nvSpPr>
          <p:cNvPr id="10" name="Tekstvak 9">
            <a:extLst>
              <a:ext uri="{FF2B5EF4-FFF2-40B4-BE49-F238E27FC236}">
                <a16:creationId xmlns:a16="http://schemas.microsoft.com/office/drawing/2014/main" id="{99F72918-7BBE-8000-8B60-3AA457061FF1}"/>
              </a:ext>
            </a:extLst>
          </p:cNvPr>
          <p:cNvSpPr txBox="1"/>
          <p:nvPr/>
        </p:nvSpPr>
        <p:spPr>
          <a:xfrm>
            <a:off x="864786" y="5595141"/>
            <a:ext cx="946093" cy="369332"/>
          </a:xfrm>
          <a:prstGeom prst="rect">
            <a:avLst/>
          </a:prstGeom>
          <a:noFill/>
        </p:spPr>
        <p:txBody>
          <a:bodyPr wrap="none" rtlCol="0">
            <a:spAutoFit/>
          </a:bodyPr>
          <a:lstStyle/>
          <a:p>
            <a:r>
              <a:rPr lang="nl-NL" dirty="0"/>
              <a:t>€11,90</a:t>
            </a:r>
          </a:p>
        </p:txBody>
      </p:sp>
      <p:sp>
        <p:nvSpPr>
          <p:cNvPr id="11" name="Tekstvak 10">
            <a:extLst>
              <a:ext uri="{FF2B5EF4-FFF2-40B4-BE49-F238E27FC236}">
                <a16:creationId xmlns:a16="http://schemas.microsoft.com/office/drawing/2014/main" id="{24B4D6F6-5C53-2337-EAB2-2E1B91A3ED04}"/>
              </a:ext>
            </a:extLst>
          </p:cNvPr>
          <p:cNvSpPr txBox="1"/>
          <p:nvPr/>
        </p:nvSpPr>
        <p:spPr>
          <a:xfrm>
            <a:off x="2647625" y="5647656"/>
            <a:ext cx="808235" cy="369332"/>
          </a:xfrm>
          <a:prstGeom prst="rect">
            <a:avLst/>
          </a:prstGeom>
          <a:noFill/>
        </p:spPr>
        <p:txBody>
          <a:bodyPr wrap="none" rtlCol="0">
            <a:spAutoFit/>
          </a:bodyPr>
          <a:lstStyle/>
          <a:p>
            <a:r>
              <a:rPr lang="nl-NL" dirty="0"/>
              <a:t>€6.90</a:t>
            </a:r>
          </a:p>
        </p:txBody>
      </p:sp>
      <p:sp>
        <p:nvSpPr>
          <p:cNvPr id="12" name="Tekstvak 11">
            <a:extLst>
              <a:ext uri="{FF2B5EF4-FFF2-40B4-BE49-F238E27FC236}">
                <a16:creationId xmlns:a16="http://schemas.microsoft.com/office/drawing/2014/main" id="{95DF1098-6A47-808B-6308-846ECF4B8F1A}"/>
              </a:ext>
            </a:extLst>
          </p:cNvPr>
          <p:cNvSpPr txBox="1"/>
          <p:nvPr/>
        </p:nvSpPr>
        <p:spPr>
          <a:xfrm>
            <a:off x="4817941" y="5533211"/>
            <a:ext cx="956572" cy="369332"/>
          </a:xfrm>
          <a:prstGeom prst="rect">
            <a:avLst/>
          </a:prstGeom>
          <a:noFill/>
        </p:spPr>
        <p:txBody>
          <a:bodyPr wrap="square" rtlCol="0">
            <a:spAutoFit/>
          </a:bodyPr>
          <a:lstStyle/>
          <a:p>
            <a:r>
              <a:rPr lang="nl-NL" dirty="0"/>
              <a:t>€20,90</a:t>
            </a:r>
          </a:p>
        </p:txBody>
      </p:sp>
      <p:sp>
        <p:nvSpPr>
          <p:cNvPr id="13" name="Tekstvak 12">
            <a:extLst>
              <a:ext uri="{FF2B5EF4-FFF2-40B4-BE49-F238E27FC236}">
                <a16:creationId xmlns:a16="http://schemas.microsoft.com/office/drawing/2014/main" id="{C0038437-D876-828B-6CFA-8F9428F5E48C}"/>
              </a:ext>
            </a:extLst>
          </p:cNvPr>
          <p:cNvSpPr txBox="1"/>
          <p:nvPr/>
        </p:nvSpPr>
        <p:spPr>
          <a:xfrm>
            <a:off x="6542330" y="5530530"/>
            <a:ext cx="946093" cy="369332"/>
          </a:xfrm>
          <a:prstGeom prst="rect">
            <a:avLst/>
          </a:prstGeom>
          <a:noFill/>
        </p:spPr>
        <p:txBody>
          <a:bodyPr wrap="none" rtlCol="0">
            <a:spAutoFit/>
          </a:bodyPr>
          <a:lstStyle/>
          <a:p>
            <a:r>
              <a:rPr lang="nl-NL" dirty="0"/>
              <a:t>€12,50</a:t>
            </a:r>
          </a:p>
        </p:txBody>
      </p:sp>
      <p:sp>
        <p:nvSpPr>
          <p:cNvPr id="14" name="Tekstvak 13">
            <a:extLst>
              <a:ext uri="{FF2B5EF4-FFF2-40B4-BE49-F238E27FC236}">
                <a16:creationId xmlns:a16="http://schemas.microsoft.com/office/drawing/2014/main" id="{DBD2E4E0-4766-3179-1528-FB4FBFD6FA58}"/>
              </a:ext>
            </a:extLst>
          </p:cNvPr>
          <p:cNvSpPr txBox="1"/>
          <p:nvPr/>
        </p:nvSpPr>
        <p:spPr>
          <a:xfrm>
            <a:off x="8256240" y="5530530"/>
            <a:ext cx="1003801" cy="369332"/>
          </a:xfrm>
          <a:prstGeom prst="rect">
            <a:avLst/>
          </a:prstGeom>
          <a:noFill/>
        </p:spPr>
        <p:txBody>
          <a:bodyPr wrap="none" rtlCol="0">
            <a:spAutoFit/>
          </a:bodyPr>
          <a:lstStyle/>
          <a:p>
            <a:r>
              <a:rPr lang="nl-NL" dirty="0"/>
              <a:t>€ 20,90</a:t>
            </a:r>
          </a:p>
        </p:txBody>
      </p:sp>
      <p:pic>
        <p:nvPicPr>
          <p:cNvPr id="1026" name="Picture 2">
            <a:extLst>
              <a:ext uri="{FF2B5EF4-FFF2-40B4-BE49-F238E27FC236}">
                <a16:creationId xmlns:a16="http://schemas.microsoft.com/office/drawing/2014/main" id="{282D6D94-7607-3946-24E6-059994DD20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126" y="1431681"/>
            <a:ext cx="1327910" cy="39782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ackshot Alvaro Domecq Viña 98 Pedro Ximenez">
            <a:extLst>
              <a:ext uri="{FF2B5EF4-FFF2-40B4-BE49-F238E27FC236}">
                <a16:creationId xmlns:a16="http://schemas.microsoft.com/office/drawing/2014/main" id="{A67AFB5C-35ED-B493-80A5-F15419544B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8408" y="1348203"/>
            <a:ext cx="1230071" cy="411611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6FB35D2E-A6EE-7818-8F83-ED5931799B79}"/>
              </a:ext>
            </a:extLst>
          </p:cNvPr>
          <p:cNvSpPr txBox="1"/>
          <p:nvPr/>
        </p:nvSpPr>
        <p:spPr>
          <a:xfrm>
            <a:off x="10027858" y="5530530"/>
            <a:ext cx="1003801" cy="369332"/>
          </a:xfrm>
          <a:prstGeom prst="rect">
            <a:avLst/>
          </a:prstGeom>
          <a:noFill/>
        </p:spPr>
        <p:txBody>
          <a:bodyPr wrap="none" rtlCol="0">
            <a:spAutoFit/>
          </a:bodyPr>
          <a:lstStyle/>
          <a:p>
            <a:r>
              <a:rPr lang="nl-NL" dirty="0"/>
              <a:t>€ 21,75</a:t>
            </a:r>
          </a:p>
        </p:txBody>
      </p:sp>
    </p:spTree>
    <p:extLst>
      <p:ext uri="{BB962C8B-B14F-4D97-AF65-F5344CB8AC3E}">
        <p14:creationId xmlns:p14="http://schemas.microsoft.com/office/powerpoint/2010/main" val="114194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ADF81-4C74-6A88-2A59-FAD0D23EAAB7}"/>
              </a:ext>
            </a:extLst>
          </p:cNvPr>
          <p:cNvSpPr>
            <a:spLocks noGrp="1"/>
          </p:cNvSpPr>
          <p:nvPr>
            <p:ph type="title"/>
          </p:nvPr>
        </p:nvSpPr>
        <p:spPr/>
        <p:txBody>
          <a:bodyPr>
            <a:normAutofit fontScale="90000"/>
          </a:bodyPr>
          <a:lstStyle/>
          <a:p>
            <a:br>
              <a:rPr lang="nl-NL" b="0" i="0" u="none" strike="noStrike" dirty="0">
                <a:solidFill>
                  <a:srgbClr val="681DA8"/>
                </a:solidFill>
                <a:effectLst/>
                <a:latin typeface="arial" panose="020B0604020202020204" pitchFamily="34" charset="0"/>
              </a:rPr>
            </a:br>
            <a:r>
              <a:rPr lang="nl-NL" b="1" dirty="0">
                <a:solidFill>
                  <a:srgbClr val="681DA8"/>
                </a:solidFill>
                <a:latin typeface="Abadi MT Condensed Extra Bold" panose="020B0306030101010103" pitchFamily="34" charset="77"/>
                <a:hlinkClick r:id="rId2"/>
              </a:rPr>
              <a:t>La Guita Manzanilla</a:t>
            </a:r>
            <a:endParaRPr lang="nl-NL" b="1" dirty="0">
              <a:latin typeface="Abadi MT Condensed Extra Bold" panose="020B0306030101010103" pitchFamily="34" charset="77"/>
            </a:endParaRPr>
          </a:p>
        </p:txBody>
      </p:sp>
      <p:sp>
        <p:nvSpPr>
          <p:cNvPr id="3" name="Tijdelijke aanduiding voor inhoud 2">
            <a:extLst>
              <a:ext uri="{FF2B5EF4-FFF2-40B4-BE49-F238E27FC236}">
                <a16:creationId xmlns:a16="http://schemas.microsoft.com/office/drawing/2014/main" id="{24E8FE64-171D-3274-D73F-D621DB712B86}"/>
              </a:ext>
            </a:extLst>
          </p:cNvPr>
          <p:cNvSpPr>
            <a:spLocks noGrp="1"/>
          </p:cNvSpPr>
          <p:nvPr>
            <p:ph sz="half" idx="1"/>
          </p:nvPr>
        </p:nvSpPr>
        <p:spPr>
          <a:xfrm>
            <a:off x="838200" y="1061758"/>
            <a:ext cx="8642176" cy="5115205"/>
          </a:xfrm>
        </p:spPr>
        <p:txBody>
          <a:bodyPr>
            <a:normAutofit fontScale="92500" lnSpcReduction="10000"/>
          </a:bodyPr>
          <a:lstStyle/>
          <a:p>
            <a:r>
              <a:rPr lang="nl-NL" sz="2100" b="0" i="0" u="none" strike="noStrike" dirty="0">
                <a:solidFill>
                  <a:srgbClr val="494949"/>
                </a:solidFill>
                <a:effectLst/>
                <a:latin typeface="+mn-lt"/>
              </a:rPr>
              <a:t>La Guita is Manzanilla sherry.</a:t>
            </a:r>
          </a:p>
          <a:p>
            <a:r>
              <a:rPr lang="nl-NL" sz="2100" b="1" i="0" u="none" strike="noStrike" dirty="0">
                <a:solidFill>
                  <a:srgbClr val="494949"/>
                </a:solidFill>
                <a:effectLst/>
                <a:latin typeface="+mn-lt"/>
              </a:rPr>
              <a:t>De kleur:		</a:t>
            </a:r>
            <a:r>
              <a:rPr lang="nl-NL" sz="2100" dirty="0">
                <a:solidFill>
                  <a:srgbClr val="494949"/>
                </a:solidFill>
                <a:latin typeface="+mn-lt"/>
              </a:rPr>
              <a:t>H</a:t>
            </a:r>
            <a:r>
              <a:rPr lang="nl-NL" sz="2100" b="0" i="0" u="none" strike="noStrike" dirty="0">
                <a:solidFill>
                  <a:srgbClr val="494949"/>
                </a:solidFill>
                <a:effectLst/>
                <a:latin typeface="+mn-lt"/>
              </a:rPr>
              <a:t>elder licht geel</a:t>
            </a:r>
            <a:endParaRPr lang="nl-NL" sz="2100" dirty="0">
              <a:solidFill>
                <a:srgbClr val="494949"/>
              </a:solidFill>
              <a:latin typeface="+mn-lt"/>
            </a:endParaRPr>
          </a:p>
          <a:p>
            <a:r>
              <a:rPr lang="nl-NL" sz="2100" b="1" i="0" u="none" strike="noStrike" dirty="0">
                <a:solidFill>
                  <a:srgbClr val="494949"/>
                </a:solidFill>
                <a:effectLst/>
                <a:latin typeface="+mn-lt"/>
              </a:rPr>
              <a:t>Aroma’s:</a:t>
            </a:r>
            <a:r>
              <a:rPr lang="nl-NL" sz="2100" b="0" i="0" u="none" strike="noStrike" dirty="0">
                <a:solidFill>
                  <a:srgbClr val="494949"/>
                </a:solidFill>
                <a:effectLst/>
                <a:latin typeface="+mn-lt"/>
              </a:rPr>
              <a:t>		</a:t>
            </a:r>
            <a:r>
              <a:rPr lang="nl-NL" sz="2100" dirty="0">
                <a:solidFill>
                  <a:srgbClr val="494949"/>
                </a:solidFill>
                <a:latin typeface="+mn-lt"/>
              </a:rPr>
              <a:t>I</a:t>
            </a:r>
            <a:r>
              <a:rPr lang="nl-NL" sz="2100" b="0" i="0" u="none" strike="noStrike" dirty="0">
                <a:solidFill>
                  <a:srgbClr val="494949"/>
                </a:solidFill>
                <a:effectLst/>
                <a:latin typeface="+mn-lt"/>
              </a:rPr>
              <a:t>ntense aroma’s van appels, vijgen en 					kruiden. </a:t>
            </a:r>
          </a:p>
          <a:p>
            <a:r>
              <a:rPr lang="nl-NL" sz="2100" b="1" i="0" u="none" strike="noStrike" dirty="0">
                <a:solidFill>
                  <a:srgbClr val="494949"/>
                </a:solidFill>
                <a:effectLst/>
                <a:latin typeface="+mn-lt"/>
              </a:rPr>
              <a:t>De smaak:		</a:t>
            </a:r>
            <a:r>
              <a:rPr lang="nl-NL" sz="2100" b="0" i="0" u="none" strike="noStrike" dirty="0">
                <a:solidFill>
                  <a:srgbClr val="494949"/>
                </a:solidFill>
                <a:effectLst/>
                <a:latin typeface="+mn-lt"/>
              </a:rPr>
              <a:t>B</a:t>
            </a:r>
            <a:r>
              <a:rPr lang="nl-NL" sz="2100" dirty="0">
                <a:solidFill>
                  <a:srgbClr val="2F2F2F"/>
                </a:solidFill>
                <a:latin typeface="+mn-lt"/>
              </a:rPr>
              <a:t>eendroog, a</a:t>
            </a:r>
            <a:r>
              <a:rPr lang="nl-NL" sz="2100" b="0" i="0" u="none" strike="noStrike" dirty="0">
                <a:solidFill>
                  <a:srgbClr val="2F2F2F"/>
                </a:solidFill>
                <a:effectLst/>
                <a:latin typeface="+mn-lt"/>
              </a:rPr>
              <a:t>ppel, kamille, amandel, ziltig, 				frisheid en licht bitter.</a:t>
            </a:r>
            <a:endParaRPr lang="nl-NL" sz="2100" b="0" i="0" u="none" strike="noStrike" dirty="0">
              <a:solidFill>
                <a:srgbClr val="494949"/>
              </a:solidFill>
              <a:effectLst/>
              <a:latin typeface="+mn-lt"/>
            </a:endParaRPr>
          </a:p>
          <a:p>
            <a:r>
              <a:rPr lang="nl-NL" sz="2100" b="1" i="0" u="none" strike="noStrike" dirty="0">
                <a:solidFill>
                  <a:srgbClr val="0D0D0D"/>
                </a:solidFill>
                <a:effectLst/>
                <a:latin typeface="+mn-lt"/>
              </a:rPr>
              <a:t>Alcohol:</a:t>
            </a:r>
            <a:r>
              <a:rPr lang="nl-NL" sz="2100" b="0" i="0" u="none" strike="noStrike" dirty="0">
                <a:solidFill>
                  <a:srgbClr val="0D0D0D"/>
                </a:solidFill>
                <a:effectLst/>
                <a:latin typeface="+mn-lt"/>
              </a:rPr>
              <a:t> 		15%</a:t>
            </a:r>
          </a:p>
          <a:p>
            <a:r>
              <a:rPr lang="nl-NL" sz="2100" b="1" dirty="0">
                <a:solidFill>
                  <a:srgbClr val="0D0D0D"/>
                </a:solidFill>
                <a:latin typeface="+mn-lt"/>
              </a:rPr>
              <a:t>Regio:</a:t>
            </a:r>
            <a:r>
              <a:rPr lang="nl-NL" sz="2100" dirty="0">
                <a:solidFill>
                  <a:srgbClr val="0D0D0D"/>
                </a:solidFill>
                <a:latin typeface="+mn-lt"/>
              </a:rPr>
              <a:t> 	</a:t>
            </a:r>
            <a:r>
              <a:rPr lang="nl-NL" sz="2100" b="0" i="0" u="none" strike="noStrike" dirty="0">
                <a:solidFill>
                  <a:srgbClr val="2F2F2F"/>
                </a:solidFill>
                <a:effectLst/>
                <a:latin typeface="+mn-lt"/>
              </a:rPr>
              <a:t> 	Sanlucar de Barrameda</a:t>
            </a:r>
            <a:endParaRPr lang="nl-NL" sz="2100" b="1" dirty="0">
              <a:solidFill>
                <a:srgbClr val="0D0D0D"/>
              </a:solidFill>
              <a:latin typeface="+mn-lt"/>
            </a:endParaRPr>
          </a:p>
          <a:p>
            <a:r>
              <a:rPr lang="nl-NL" sz="2100" b="1" dirty="0">
                <a:solidFill>
                  <a:srgbClr val="0D0D0D"/>
                </a:solidFill>
                <a:latin typeface="+mn-lt"/>
              </a:rPr>
              <a:t>Druiven:</a:t>
            </a:r>
            <a:r>
              <a:rPr lang="nl-NL" sz="2100" dirty="0">
                <a:solidFill>
                  <a:srgbClr val="0D0D0D"/>
                </a:solidFill>
                <a:latin typeface="+mn-lt"/>
              </a:rPr>
              <a:t> 		Palomino Fino</a:t>
            </a:r>
            <a:r>
              <a:rPr lang="nl-NL" sz="2100" b="0" i="0" u="none" strike="noStrike" dirty="0">
                <a:solidFill>
                  <a:srgbClr val="0D0D0D"/>
                </a:solidFill>
                <a:effectLst/>
                <a:latin typeface="+mn-lt"/>
              </a:rPr>
              <a:t>			</a:t>
            </a:r>
          </a:p>
          <a:p>
            <a:r>
              <a:rPr lang="nl-NL" sz="2100" b="1" i="0" u="none" strike="noStrike" dirty="0">
                <a:solidFill>
                  <a:srgbClr val="0D0D0D"/>
                </a:solidFill>
                <a:effectLst/>
                <a:latin typeface="+mn-lt"/>
              </a:rPr>
              <a:t>Wijnhuis:</a:t>
            </a:r>
            <a:r>
              <a:rPr lang="nl-NL" sz="2100" b="0" i="0" u="none" strike="noStrike" dirty="0">
                <a:solidFill>
                  <a:srgbClr val="0D0D0D"/>
                </a:solidFill>
                <a:effectLst/>
                <a:latin typeface="+mn-lt"/>
              </a:rPr>
              <a:t> 	</a:t>
            </a:r>
            <a:r>
              <a:rPr lang="nl-NL" sz="2100" b="1" i="0" u="none" strike="noStrike" dirty="0">
                <a:solidFill>
                  <a:srgbClr val="2F2F2F"/>
                </a:solidFill>
                <a:effectLst/>
                <a:latin typeface="+mn-lt"/>
              </a:rPr>
              <a:t> 	Domingo Perez Marin</a:t>
            </a:r>
            <a:endParaRPr lang="nl-NL" sz="2100" dirty="0">
              <a:solidFill>
                <a:srgbClr val="0D0D0D"/>
              </a:solidFill>
              <a:latin typeface="+mn-lt"/>
            </a:endParaRPr>
          </a:p>
          <a:p>
            <a:r>
              <a:rPr lang="nl-NL" sz="2100" b="1" i="0" u="none" strike="noStrike" dirty="0">
                <a:solidFill>
                  <a:srgbClr val="0D0D0D"/>
                </a:solidFill>
                <a:effectLst/>
                <a:latin typeface="+mn-lt"/>
              </a:rPr>
              <a:t>Volume:</a:t>
            </a:r>
            <a:r>
              <a:rPr lang="nl-NL" sz="2100" b="0" i="0" u="none" strike="noStrike" dirty="0">
                <a:solidFill>
                  <a:srgbClr val="0D0D0D"/>
                </a:solidFill>
                <a:effectLst/>
                <a:latin typeface="+mn-lt"/>
              </a:rPr>
              <a:t> 		0.75 l.</a:t>
            </a:r>
          </a:p>
          <a:p>
            <a:r>
              <a:rPr lang="nl-NL" sz="2100" b="1" i="0" u="none" strike="noStrike" dirty="0">
                <a:solidFill>
                  <a:srgbClr val="0D0D0D"/>
                </a:solidFill>
                <a:effectLst/>
                <a:latin typeface="+mn-lt"/>
              </a:rPr>
              <a:t>Afsluiting:</a:t>
            </a:r>
            <a:r>
              <a:rPr lang="nl-NL" sz="2100" b="0" i="0" u="none" strike="noStrike" dirty="0">
                <a:solidFill>
                  <a:srgbClr val="0D0D0D"/>
                </a:solidFill>
                <a:effectLst/>
                <a:latin typeface="+mn-lt"/>
              </a:rPr>
              <a:t> 		Draaidop</a:t>
            </a:r>
          </a:p>
          <a:p>
            <a:r>
              <a:rPr lang="nl-NL" sz="2100" b="1" i="0" u="none" strike="noStrike" dirty="0">
                <a:solidFill>
                  <a:srgbClr val="0D0D0D"/>
                </a:solidFill>
                <a:effectLst/>
                <a:latin typeface="+mn-lt"/>
              </a:rPr>
              <a:t>Wijn/spijs :</a:t>
            </a:r>
            <a:r>
              <a:rPr lang="nl-NL" sz="2100" b="0" i="0" u="none" strike="noStrike" dirty="0">
                <a:solidFill>
                  <a:srgbClr val="0D0D0D"/>
                </a:solidFill>
                <a:effectLst/>
                <a:latin typeface="+mn-lt"/>
              </a:rPr>
              <a:t> 		Zoute haring</a:t>
            </a:r>
            <a:endParaRPr lang="nl-NL" sz="2100" dirty="0">
              <a:solidFill>
                <a:srgbClr val="0D0D0D"/>
              </a:solidFill>
              <a:latin typeface="+mn-lt"/>
            </a:endParaRPr>
          </a:p>
          <a:p>
            <a:r>
              <a:rPr lang="nl-NL" sz="2100" b="1" i="0" u="none" strike="noStrike" dirty="0">
                <a:solidFill>
                  <a:srgbClr val="0D0D0D"/>
                </a:solidFill>
                <a:effectLst/>
                <a:latin typeface="+mn-lt"/>
              </a:rPr>
              <a:t>Wijnjaar:</a:t>
            </a:r>
            <a:r>
              <a:rPr lang="nl-NL" sz="2100" b="0" i="0" u="none" strike="noStrike" dirty="0">
                <a:solidFill>
                  <a:srgbClr val="0D0D0D"/>
                </a:solidFill>
                <a:effectLst/>
                <a:latin typeface="+mn-lt"/>
              </a:rPr>
              <a:t> 		0</a:t>
            </a:r>
          </a:p>
          <a:p>
            <a:endParaRPr lang="nl-NL" sz="2800" dirty="0">
              <a:solidFill>
                <a:srgbClr val="0D0D0D"/>
              </a:solidFill>
              <a:latin typeface="Helvetica" pitchFamily="2" charset="0"/>
            </a:endParaRPr>
          </a:p>
          <a:p>
            <a:endParaRPr lang="nl-NL" dirty="0"/>
          </a:p>
        </p:txBody>
      </p:sp>
      <p:pic>
        <p:nvPicPr>
          <p:cNvPr id="4" name="Picture 2">
            <a:extLst>
              <a:ext uri="{FF2B5EF4-FFF2-40B4-BE49-F238E27FC236}">
                <a16:creationId xmlns:a16="http://schemas.microsoft.com/office/drawing/2014/main" id="{E40AEEED-9299-C320-CD2A-C73AE8AA8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360" y="1075957"/>
            <a:ext cx="1598216" cy="478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7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CA67E-1AFE-958E-86A5-6DAF1BDE31AF}"/>
              </a:ext>
            </a:extLst>
          </p:cNvPr>
          <p:cNvSpPr>
            <a:spLocks noGrp="1"/>
          </p:cNvSpPr>
          <p:nvPr>
            <p:ph type="title"/>
          </p:nvPr>
        </p:nvSpPr>
        <p:spPr/>
        <p:txBody>
          <a:bodyPr>
            <a:normAutofit fontScale="90000"/>
          </a:bodyPr>
          <a:lstStyle/>
          <a:p>
            <a:br>
              <a:rPr lang="nl-NL" b="0" i="0" u="none" strike="noStrike" dirty="0">
                <a:solidFill>
                  <a:srgbClr val="E00A25"/>
                </a:solidFill>
                <a:effectLst/>
                <a:latin typeface="VAGRoundedStd-Light"/>
              </a:rPr>
            </a:br>
            <a:r>
              <a:rPr lang="nl-NL" b="1" dirty="0">
                <a:solidFill>
                  <a:schemeClr val="accent6">
                    <a:lumMod val="75000"/>
                  </a:schemeClr>
                </a:solidFill>
                <a:latin typeface="Abadi MT Condensed Extra Bold" panose="020B0306030101010103" pitchFamily="34" charset="77"/>
              </a:rPr>
              <a:t>Tenido Dry </a:t>
            </a:r>
          </a:p>
        </p:txBody>
      </p:sp>
      <p:sp>
        <p:nvSpPr>
          <p:cNvPr id="3" name="Tijdelijke aanduiding voor inhoud 2">
            <a:extLst>
              <a:ext uri="{FF2B5EF4-FFF2-40B4-BE49-F238E27FC236}">
                <a16:creationId xmlns:a16="http://schemas.microsoft.com/office/drawing/2014/main" id="{B1ACBA89-581F-2DCF-85F9-BB404CA2C35B}"/>
              </a:ext>
            </a:extLst>
          </p:cNvPr>
          <p:cNvSpPr>
            <a:spLocks noGrp="1"/>
          </p:cNvSpPr>
          <p:nvPr>
            <p:ph sz="half" idx="1"/>
          </p:nvPr>
        </p:nvSpPr>
        <p:spPr>
          <a:xfrm>
            <a:off x="838200" y="1061758"/>
            <a:ext cx="7850088" cy="5115205"/>
          </a:xfrm>
        </p:spPr>
        <p:txBody>
          <a:bodyPr>
            <a:normAutofit/>
          </a:bodyPr>
          <a:lstStyle/>
          <a:p>
            <a:pPr marL="0" indent="0">
              <a:buNone/>
            </a:pPr>
            <a:r>
              <a:rPr lang="nl-NL" sz="2000" b="1" dirty="0">
                <a:solidFill>
                  <a:srgbClr val="000000"/>
                </a:solidFill>
                <a:latin typeface="Abadi MT Condensed Light" panose="020B0306030101010103" pitchFamily="34" charset="77"/>
              </a:rPr>
              <a:t>Type:			Fino. Mild droge </a:t>
            </a:r>
            <a:r>
              <a:rPr lang="nl-NL" sz="2000" b="1" dirty="0">
                <a:solidFill>
                  <a:srgbClr val="0D0D0D"/>
                </a:solidFill>
                <a:latin typeface="Abadi MT Condensed Light" panose="020B0306030101010103" pitchFamily="34" charset="77"/>
              </a:rPr>
              <a:t>sherry met de karakteristieke 	</a:t>
            </a:r>
            <a:endParaRPr lang="nl-NL" sz="2000" b="1" dirty="0">
              <a:solidFill>
                <a:srgbClr val="000000"/>
              </a:solidFill>
              <a:latin typeface="Abadi MT Condensed Light" panose="020B0306030101010103" pitchFamily="34" charset="77"/>
            </a:endParaRPr>
          </a:p>
          <a:p>
            <a:pPr marL="0" indent="0">
              <a:buNone/>
            </a:pPr>
            <a:r>
              <a:rPr lang="nl-NL" sz="2000" b="1" dirty="0">
                <a:solidFill>
                  <a:srgbClr val="000000"/>
                </a:solidFill>
                <a:latin typeface="Abadi MT Condensed Light" panose="020B0306030101010103" pitchFamily="34" charset="77"/>
              </a:rPr>
              <a:t>Aroma’s:			Nootachtige aroma's</a:t>
            </a:r>
            <a:br>
              <a:rPr lang="nl-NL" sz="2000" b="1" dirty="0">
                <a:latin typeface="Abadi MT Condensed Light" panose="020B0306030101010103" pitchFamily="34" charset="77"/>
              </a:rPr>
            </a:br>
            <a:r>
              <a:rPr lang="nl-NL" sz="2000" b="1" dirty="0">
                <a:solidFill>
                  <a:srgbClr val="0D0D0D"/>
                </a:solidFill>
                <a:latin typeface="Abadi MT Condensed Light" panose="020B0306030101010103" pitchFamily="34" charset="77"/>
              </a:rPr>
              <a:t>Regio: 			Jerez. Wijngaarden </a:t>
            </a:r>
            <a:r>
              <a:rPr lang="nl-NL" sz="2000" b="1" i="0" u="none" strike="noStrike" dirty="0">
                <a:solidFill>
                  <a:srgbClr val="0D0D0D"/>
                </a:solidFill>
                <a:effectLst/>
                <a:latin typeface="Abadi MT Condensed Light" panose="020B0306030101010103" pitchFamily="34" charset="77"/>
              </a:rPr>
              <a:t>met albariza, kalkrijke bodem. </a:t>
            </a:r>
            <a:endParaRPr lang="nl-NL" sz="2000" b="1" dirty="0">
              <a:solidFill>
                <a:srgbClr val="0D0D0D"/>
              </a:solidFill>
              <a:latin typeface="Abadi MT Condensed Light" panose="020B0306030101010103" pitchFamily="34" charset="77"/>
            </a:endParaRPr>
          </a:p>
          <a:p>
            <a:pPr marL="0" indent="0">
              <a:buNone/>
            </a:pPr>
            <a:r>
              <a:rPr lang="nl-NL" sz="2000" b="1" dirty="0">
                <a:solidFill>
                  <a:srgbClr val="0D0D0D"/>
                </a:solidFill>
                <a:latin typeface="Abadi MT Condensed Light" panose="020B0306030101010103" pitchFamily="34" charset="77"/>
              </a:rPr>
              <a:t>Wijnhuis: 			</a:t>
            </a:r>
            <a:r>
              <a:rPr lang="nl-NL" sz="2000" b="1" i="0" u="none" strike="noStrike" dirty="0">
                <a:solidFill>
                  <a:srgbClr val="0D0D0D"/>
                </a:solidFill>
                <a:effectLst/>
                <a:latin typeface="Abadi MT Condensed Light" panose="020B0306030101010103" pitchFamily="34" charset="77"/>
              </a:rPr>
              <a:t>Williams &amp; Humbert</a:t>
            </a:r>
            <a:br>
              <a:rPr lang="nl-NL" sz="2000" b="1" i="0" u="none" strike="noStrike" dirty="0">
                <a:solidFill>
                  <a:srgbClr val="0D0D0D"/>
                </a:solidFill>
                <a:effectLst/>
                <a:latin typeface="Abadi MT Condensed Light" panose="020B0306030101010103" pitchFamily="34" charset="77"/>
              </a:rPr>
            </a:br>
            <a:r>
              <a:rPr lang="nl-NL" sz="2000" b="1" i="0" u="none" strike="noStrike" dirty="0">
                <a:solidFill>
                  <a:srgbClr val="0D0D0D"/>
                </a:solidFill>
                <a:effectLst/>
                <a:latin typeface="Abadi MT Condensed Light" panose="020B0306030101010103" pitchFamily="34" charset="77"/>
              </a:rPr>
              <a:t>Volume: 			0.75 l.</a:t>
            </a:r>
            <a:br>
              <a:rPr lang="nl-NL" sz="2000" b="1" dirty="0">
                <a:latin typeface="Abadi MT Condensed Light" panose="020B0306030101010103" pitchFamily="34" charset="77"/>
              </a:rPr>
            </a:br>
            <a:r>
              <a:rPr lang="nl-NL" sz="2000" b="1" i="0" u="none" strike="noStrike" dirty="0">
                <a:solidFill>
                  <a:srgbClr val="0D0D0D"/>
                </a:solidFill>
                <a:effectLst/>
                <a:latin typeface="Abadi MT Condensed Light" panose="020B0306030101010103" pitchFamily="34" charset="77"/>
              </a:rPr>
              <a:t>Afsluiting: 		Draaidop</a:t>
            </a:r>
            <a:br>
              <a:rPr lang="nl-NL" sz="2000" b="1" dirty="0">
                <a:latin typeface="Abadi MT Condensed Light" panose="020B0306030101010103" pitchFamily="34" charset="77"/>
              </a:rPr>
            </a:br>
            <a:r>
              <a:rPr lang="nl-NL" sz="2000" b="1" i="0" u="none" strike="noStrike" dirty="0">
                <a:solidFill>
                  <a:srgbClr val="0D0D0D"/>
                </a:solidFill>
                <a:effectLst/>
                <a:latin typeface="Abadi MT Condensed Light" panose="020B0306030101010103" pitchFamily="34" charset="77"/>
              </a:rPr>
              <a:t>Aroma’s:			Smaak van amandel en hazelnoot</a:t>
            </a:r>
            <a:r>
              <a:rPr lang="nl-NL" sz="2000" b="1" dirty="0">
                <a:solidFill>
                  <a:srgbClr val="0D0D0D"/>
                </a:solidFill>
                <a:latin typeface="Abadi MT Condensed Light" panose="020B0306030101010103" pitchFamily="34" charset="77"/>
              </a:rPr>
              <a:t> </a:t>
            </a:r>
            <a:r>
              <a:rPr lang="nl-NL" sz="2000" b="1" dirty="0">
                <a:solidFill>
                  <a:srgbClr val="000000"/>
                </a:solidFill>
                <a:latin typeface="Abadi MT Condensed Light" panose="020B0306030101010103" pitchFamily="34" charset="77"/>
              </a:rPr>
              <a:t>en een vleugje 				mineraliteit.</a:t>
            </a:r>
            <a:br>
              <a:rPr lang="nl-NL" sz="2000" b="1" dirty="0">
                <a:latin typeface="Abadi MT Condensed Light" panose="020B0306030101010103" pitchFamily="34" charset="77"/>
              </a:rPr>
            </a:br>
            <a:r>
              <a:rPr lang="nl-NL" sz="2000" b="1" i="0" u="none" strike="noStrike" dirty="0">
                <a:solidFill>
                  <a:srgbClr val="0D0D0D"/>
                </a:solidFill>
                <a:effectLst/>
                <a:latin typeface="Abadi MT Condensed Light" panose="020B0306030101010103" pitchFamily="34" charset="77"/>
              </a:rPr>
              <a:t>Wijn/spijs: 		Als aperitief, bij gezouten amandelen, olijven </a:t>
            </a:r>
            <a:r>
              <a:rPr lang="nl-NL" sz="2000" b="1" dirty="0">
                <a:solidFill>
                  <a:srgbClr val="0D0D0D"/>
                </a:solidFill>
                <a:latin typeface="Abadi MT Condensed Light" panose="020B0306030101010103" pitchFamily="34" charset="77"/>
              </a:rPr>
              <a:t>en bij </a:t>
            </a:r>
            <a:r>
              <a:rPr lang="nl-NL" sz="2000" b="1" i="0" u="none" strike="noStrike" dirty="0">
                <a:solidFill>
                  <a:srgbClr val="0D0D0D"/>
                </a:solidFill>
                <a:effectLst/>
                <a:latin typeface="Abadi MT Condensed Light" panose="020B0306030101010103" pitchFamily="34" charset="77"/>
              </a:rPr>
              <a:t>			rauwe ham, sushi en lichte gerechten uit de Aziatische 			keuken.</a:t>
            </a:r>
            <a:br>
              <a:rPr lang="nl-NL" sz="2000" b="1" dirty="0">
                <a:latin typeface="Abadi MT Condensed Light" panose="020B0306030101010103" pitchFamily="34" charset="77"/>
              </a:rPr>
            </a:br>
            <a:r>
              <a:rPr lang="nl-NL" sz="2000" b="1" i="0" u="none" strike="noStrike" dirty="0">
                <a:solidFill>
                  <a:srgbClr val="0D0D0D"/>
                </a:solidFill>
                <a:effectLst/>
                <a:latin typeface="Abadi MT Condensed Light" panose="020B0306030101010103" pitchFamily="34" charset="77"/>
              </a:rPr>
              <a:t>Druivenras(sen): 		Palomino</a:t>
            </a:r>
            <a:br>
              <a:rPr lang="nl-NL" sz="2000" b="1" dirty="0">
                <a:latin typeface="Abadi MT Condensed Light" panose="020B0306030101010103" pitchFamily="34" charset="77"/>
              </a:rPr>
            </a:br>
            <a:r>
              <a:rPr lang="nl-NL" sz="2000" b="1" i="0" u="none" strike="noStrike" dirty="0">
                <a:solidFill>
                  <a:srgbClr val="0D0D0D"/>
                </a:solidFill>
                <a:effectLst/>
                <a:latin typeface="Abadi MT Condensed Light" panose="020B0306030101010103" pitchFamily="34" charset="77"/>
              </a:rPr>
              <a:t>Wijnjaar: 			0</a:t>
            </a:r>
          </a:p>
          <a:p>
            <a:pPr marL="0" indent="0">
              <a:buNone/>
            </a:pPr>
            <a:r>
              <a:rPr lang="nl-NL" sz="2000" b="1" dirty="0">
                <a:solidFill>
                  <a:srgbClr val="0D0D0D"/>
                </a:solidFill>
                <a:latin typeface="Abadi MT Condensed Light" panose="020B0306030101010103" pitchFamily="34" charset="77"/>
              </a:rPr>
              <a:t>Alcohol percentage: 	15%</a:t>
            </a:r>
            <a:endParaRPr lang="nl-NL" sz="2000" b="1" i="0" u="none" strike="noStrike" dirty="0">
              <a:solidFill>
                <a:srgbClr val="0D0D0D"/>
              </a:solidFill>
              <a:effectLst/>
              <a:latin typeface="Abadi MT Condensed Light" panose="020B0306030101010103" pitchFamily="34" charset="77"/>
            </a:endParaRPr>
          </a:p>
          <a:p>
            <a:endParaRPr lang="nl-NL" sz="1800" dirty="0">
              <a:solidFill>
                <a:srgbClr val="0D0D0D"/>
              </a:solidFill>
              <a:latin typeface="Abadi MT Condensed Light" panose="020B0306030101010103" pitchFamily="34" charset="77"/>
            </a:endParaRPr>
          </a:p>
        </p:txBody>
      </p:sp>
      <p:pic>
        <p:nvPicPr>
          <p:cNvPr id="1026" name="Picture 2">
            <a:extLst>
              <a:ext uri="{FF2B5EF4-FFF2-40B4-BE49-F238E27FC236}">
                <a16:creationId xmlns:a16="http://schemas.microsoft.com/office/drawing/2014/main" id="{A188DFE1-0104-E7EC-9832-1BABE116E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360" y="945006"/>
            <a:ext cx="1609628" cy="496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7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96F251-455C-290D-2F35-DD59F4307AFC}"/>
              </a:ext>
            </a:extLst>
          </p:cNvPr>
          <p:cNvSpPr>
            <a:spLocks noGrp="1"/>
          </p:cNvSpPr>
          <p:nvPr>
            <p:ph type="title"/>
          </p:nvPr>
        </p:nvSpPr>
        <p:spPr>
          <a:xfrm>
            <a:off x="551384" y="116632"/>
            <a:ext cx="10431483" cy="696632"/>
          </a:xfrm>
        </p:spPr>
        <p:txBody>
          <a:bodyPr>
            <a:normAutofit fontScale="90000"/>
          </a:bodyPr>
          <a:lstStyle/>
          <a:p>
            <a:br>
              <a:rPr lang="nl-NL" b="1" dirty="0">
                <a:solidFill>
                  <a:srgbClr val="9E3337"/>
                </a:solidFill>
                <a:latin typeface="+mn-lt"/>
              </a:rPr>
            </a:br>
            <a:r>
              <a:rPr lang="nl-NL" b="1" dirty="0">
                <a:solidFill>
                  <a:schemeClr val="accent6">
                    <a:lumMod val="75000"/>
                  </a:schemeClr>
                </a:solidFill>
                <a:latin typeface="Abadi MT Condensed Extra Bold" panose="020B0306030101010103" pitchFamily="34" charset="77"/>
              </a:rPr>
              <a:t>Valdespino Amontillado Tío Diego</a:t>
            </a:r>
          </a:p>
        </p:txBody>
      </p:sp>
      <p:pic>
        <p:nvPicPr>
          <p:cNvPr id="3074" name="Picture 2">
            <a:extLst>
              <a:ext uri="{FF2B5EF4-FFF2-40B4-BE49-F238E27FC236}">
                <a16:creationId xmlns:a16="http://schemas.microsoft.com/office/drawing/2014/main" id="{C4AEBE83-1DF9-328C-0F26-9F990B575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1995" y="942218"/>
            <a:ext cx="1616780" cy="471288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9BA2B7B-9A33-B497-F2B3-54C4B7E1DCDB}"/>
              </a:ext>
            </a:extLst>
          </p:cNvPr>
          <p:cNvSpPr txBox="1"/>
          <p:nvPr/>
        </p:nvSpPr>
        <p:spPr>
          <a:xfrm>
            <a:off x="551385" y="942218"/>
            <a:ext cx="7488831" cy="5632311"/>
          </a:xfrm>
          <a:prstGeom prst="rect">
            <a:avLst/>
          </a:prstGeom>
          <a:noFill/>
        </p:spPr>
        <p:txBody>
          <a:bodyPr wrap="square" rtlCol="0">
            <a:spAutoFit/>
          </a:bodyPr>
          <a:lstStyle/>
          <a:p>
            <a:r>
              <a:rPr lang="nl-NL" sz="1800" i="0" u="none" strike="noStrike" dirty="0">
                <a:solidFill>
                  <a:srgbClr val="494949"/>
                </a:solidFill>
                <a:effectLst/>
                <a:latin typeface="Abadi MT Condensed Light" panose="020B0306030101010103" pitchFamily="34" charset="77"/>
              </a:rPr>
              <a:t>Type 		Sherry Amontillado. Zeer droog en v</a:t>
            </a:r>
            <a:r>
              <a:rPr lang="nl-NL" dirty="0">
                <a:solidFill>
                  <a:srgbClr val="2A2A2A"/>
                </a:solidFill>
                <a:latin typeface="Abadi MT Condensed Light" panose="020B0306030101010103" pitchFamily="34" charset="77"/>
              </a:rPr>
              <a:t>rij hoge zuurgraad. </a:t>
            </a:r>
            <a:endParaRPr lang="nl-NL" sz="1800" i="0" u="none" strike="noStrike" dirty="0">
              <a:solidFill>
                <a:srgbClr val="494949"/>
              </a:solidFill>
              <a:effectLst/>
              <a:latin typeface="Abadi MT Condensed Light" panose="020B0306030101010103" pitchFamily="34" charset="77"/>
            </a:endParaRPr>
          </a:p>
          <a:p>
            <a:r>
              <a:rPr lang="nl-NL" b="0" i="0" u="none" strike="noStrike" dirty="0">
                <a:solidFill>
                  <a:srgbClr val="272323"/>
                </a:solidFill>
                <a:effectLst/>
                <a:latin typeface="Abadi MT Condensed Light" panose="020B0306030101010103" pitchFamily="34" charset="77"/>
              </a:rPr>
              <a:t>		De druiven zijn met de hand geoogst. Fermentatie vindt plaats 		in Amerikaanse eiken vaten op een temperatuur van 15 			graden. De sherry rijpt daarna 10 jaar op vat en 8 jaar onder 		oxidatieve veroudering.</a:t>
            </a:r>
            <a:endParaRPr lang="nl-NL" sz="1800" i="0" u="none" strike="noStrike" dirty="0">
              <a:solidFill>
                <a:srgbClr val="494949"/>
              </a:solidFill>
              <a:effectLst/>
              <a:latin typeface="Abadi MT Condensed Light" panose="020B0306030101010103" pitchFamily="34" charset="77"/>
            </a:endParaRPr>
          </a:p>
          <a:p>
            <a:r>
              <a:rPr lang="nl-NL" sz="1800" i="0" u="none" strike="noStrike" dirty="0">
                <a:solidFill>
                  <a:srgbClr val="494949"/>
                </a:solidFill>
                <a:effectLst/>
                <a:latin typeface="Abadi MT Condensed Light" panose="020B0306030101010103" pitchFamily="34" charset="77"/>
              </a:rPr>
              <a:t>Kleur:		Amber geel met oranje gloed</a:t>
            </a:r>
          </a:p>
          <a:p>
            <a:r>
              <a:rPr lang="nl-NL" sz="1800" i="0" u="none" strike="noStrike" dirty="0">
                <a:solidFill>
                  <a:srgbClr val="494949"/>
                </a:solidFill>
                <a:effectLst/>
                <a:latin typeface="Abadi MT Condensed Light" panose="020B0306030101010103" pitchFamily="34" charset="77"/>
              </a:rPr>
              <a:t>Aroma’s:</a:t>
            </a:r>
            <a:r>
              <a:rPr lang="nl-NL" sz="1800" b="0" i="0" u="none" strike="noStrike" dirty="0">
                <a:solidFill>
                  <a:srgbClr val="494949"/>
                </a:solidFill>
                <a:effectLst/>
                <a:latin typeface="Abadi MT Condensed Light" panose="020B0306030101010103" pitchFamily="34" charset="77"/>
              </a:rPr>
              <a:t>		</a:t>
            </a:r>
            <a:r>
              <a:rPr lang="nl-NL" b="0" i="0" u="none" strike="noStrike" dirty="0">
                <a:solidFill>
                  <a:srgbClr val="272323"/>
                </a:solidFill>
                <a:effectLst/>
                <a:latin typeface="Abadi MT Condensed Light" panose="020B0306030101010103" pitchFamily="34" charset="77"/>
              </a:rPr>
              <a:t>Aroma's van gist en noten (hazelnoot) zijn te herkennen met 		een elegante toets van toffee, butter scotch en zoete kruiden. </a:t>
            </a:r>
            <a:endParaRPr lang="nl-NL" sz="1800" b="0" i="0" u="none" strike="noStrike" dirty="0">
              <a:solidFill>
                <a:srgbClr val="494949"/>
              </a:solidFill>
              <a:effectLst/>
              <a:latin typeface="Abadi MT Condensed Light" panose="020B0306030101010103" pitchFamily="34" charset="77"/>
            </a:endParaRPr>
          </a:p>
          <a:p>
            <a:r>
              <a:rPr lang="nl-NL" sz="1800" b="1" i="0" u="none" strike="noStrike" dirty="0">
                <a:solidFill>
                  <a:srgbClr val="494949"/>
                </a:solidFill>
                <a:effectLst/>
                <a:latin typeface="Abadi MT Condensed Light" panose="020B0306030101010103" pitchFamily="34" charset="77"/>
              </a:rPr>
              <a:t>De smaak:		</a:t>
            </a:r>
            <a:r>
              <a:rPr lang="nl-NL" sz="1800" dirty="0">
                <a:solidFill>
                  <a:srgbClr val="2A2A2A"/>
                </a:solidFill>
                <a:latin typeface="Abadi MT Condensed Light" panose="020B0306030101010103" pitchFamily="34" charset="77"/>
              </a:rPr>
              <a:t>N</a:t>
            </a:r>
            <a:r>
              <a:rPr lang="nl-NL" b="0" i="0" u="none" strike="noStrike" dirty="0">
                <a:solidFill>
                  <a:srgbClr val="2A2A2A"/>
                </a:solidFill>
                <a:effectLst/>
                <a:latin typeface="Abadi MT Condensed Light" panose="020B0306030101010103" pitchFamily="34" charset="77"/>
              </a:rPr>
              <a:t>ootachtige tonen als hazelnoten</a:t>
            </a:r>
            <a:r>
              <a:rPr lang="nl-NL" dirty="0">
                <a:solidFill>
                  <a:srgbClr val="2A2A2A"/>
                </a:solidFill>
                <a:latin typeface="Abadi MT Condensed Light" panose="020B0306030101010103" pitchFamily="34" charset="77"/>
              </a:rPr>
              <a:t> en</a:t>
            </a:r>
            <a:r>
              <a:rPr lang="nl-NL" b="0" i="0" u="none" strike="noStrike" dirty="0">
                <a:solidFill>
                  <a:srgbClr val="2A2A2A"/>
                </a:solidFill>
                <a:effectLst/>
                <a:latin typeface="Abadi MT Condensed Light" panose="020B0306030101010103" pitchFamily="34" charset="77"/>
              </a:rPr>
              <a:t> amandelen en 			m</a:t>
            </a:r>
            <a:r>
              <a:rPr lang="nl-NL" dirty="0">
                <a:solidFill>
                  <a:srgbClr val="2A2A2A"/>
                </a:solidFill>
                <a:latin typeface="Abadi MT Condensed Light" panose="020B0306030101010103" pitchFamily="34" charset="77"/>
              </a:rPr>
              <a:t>editerrane kruiden, </a:t>
            </a:r>
            <a:r>
              <a:rPr lang="nl-NL" b="0" i="0" u="none" strike="noStrike" dirty="0">
                <a:solidFill>
                  <a:srgbClr val="2A2A2A"/>
                </a:solidFill>
                <a:effectLst/>
                <a:latin typeface="Abadi MT Condensed Light" panose="020B0306030101010103" pitchFamily="34" charset="77"/>
              </a:rPr>
              <a:t>karamel en hints van 				lijnzaadolie. Rond, flor tonen: hooi en </a:t>
            </a:r>
            <a:r>
              <a:rPr lang="nl-NL" dirty="0">
                <a:solidFill>
                  <a:srgbClr val="2A2A2A"/>
                </a:solidFill>
                <a:latin typeface="Abadi MT Condensed Light" panose="020B0306030101010103" pitchFamily="34" charset="77"/>
              </a:rPr>
              <a:t>struikgewas. 			En oxidatieve hints en met bittere afdronk: Citroenschil. </a:t>
            </a:r>
          </a:p>
          <a:p>
            <a:r>
              <a:rPr lang="nl-NL" dirty="0">
                <a:solidFill>
                  <a:srgbClr val="2A2A2A"/>
                </a:solidFill>
                <a:latin typeface="Abadi MT Condensed Light" panose="020B0306030101010103" pitchFamily="34" charset="77"/>
              </a:rPr>
              <a:t>Alcohol:		18%</a:t>
            </a:r>
          </a:p>
          <a:p>
            <a:r>
              <a:rPr lang="nl-NL" dirty="0">
                <a:solidFill>
                  <a:srgbClr val="2A2A2A"/>
                </a:solidFill>
                <a:latin typeface="Abadi MT Condensed Light" panose="020B0306030101010103" pitchFamily="34" charset="77"/>
              </a:rPr>
              <a:t>Regio:		</a:t>
            </a:r>
            <a:r>
              <a:rPr lang="nl-NL" dirty="0">
                <a:solidFill>
                  <a:srgbClr val="272323"/>
                </a:solidFill>
                <a:latin typeface="Abadi MT Condensed Light" panose="020B0306030101010103" pitchFamily="34" charset="77"/>
              </a:rPr>
              <a:t>Een w</a:t>
            </a:r>
            <a:r>
              <a:rPr lang="nl-NL" b="0" i="0" u="none" strike="noStrike" dirty="0">
                <a:solidFill>
                  <a:srgbClr val="272323"/>
                </a:solidFill>
                <a:effectLst/>
                <a:latin typeface="Abadi MT Condensed Light" panose="020B0306030101010103" pitchFamily="34" charset="77"/>
              </a:rPr>
              <a:t>ijngaard in Pago Macharnudo Alto </a:t>
            </a:r>
            <a:r>
              <a:rPr lang="nl-NL" b="0" i="0" u="none" strike="noStrike" dirty="0">
                <a:solidFill>
                  <a:srgbClr val="272323"/>
                </a:solidFill>
                <a:effectLst/>
                <a:latin typeface="Ubuntu" panose="020B0504030602030204" pitchFamily="34" charset="0"/>
              </a:rPr>
              <a:t>in </a:t>
            </a:r>
            <a:r>
              <a:rPr lang="nl-NL" dirty="0">
                <a:solidFill>
                  <a:srgbClr val="2A2A2A"/>
                </a:solidFill>
                <a:latin typeface="Abadi MT Condensed Light" panose="020B0306030101010103" pitchFamily="34" charset="77"/>
              </a:rPr>
              <a:t>Jerez  de la Frontera</a:t>
            </a:r>
          </a:p>
          <a:p>
            <a:r>
              <a:rPr lang="nl-NL" sz="1800" dirty="0">
                <a:solidFill>
                  <a:srgbClr val="2A2A2A"/>
                </a:solidFill>
                <a:latin typeface="Abadi MT Condensed Light" panose="020B0306030101010103" pitchFamily="34" charset="77"/>
              </a:rPr>
              <a:t>Druiven:		Palomino Fino </a:t>
            </a:r>
          </a:p>
          <a:p>
            <a:r>
              <a:rPr lang="nl-NL" sz="1800" dirty="0">
                <a:solidFill>
                  <a:srgbClr val="2A2A2A"/>
                </a:solidFill>
                <a:latin typeface="Abadi MT Condensed Light" panose="020B0306030101010103" pitchFamily="34" charset="77"/>
              </a:rPr>
              <a:t>Wijnhuis: 		Valdespino </a:t>
            </a:r>
          </a:p>
          <a:p>
            <a:r>
              <a:rPr lang="nl-NL" sz="1800" dirty="0">
                <a:solidFill>
                  <a:srgbClr val="2A2A2A"/>
                </a:solidFill>
                <a:latin typeface="Abadi MT Condensed Light" panose="020B0306030101010103" pitchFamily="34" charset="77"/>
              </a:rPr>
              <a:t>Volume: 		0.75 L </a:t>
            </a:r>
          </a:p>
          <a:p>
            <a:r>
              <a:rPr lang="nl-NL" sz="1800" dirty="0">
                <a:solidFill>
                  <a:srgbClr val="2A2A2A"/>
                </a:solidFill>
                <a:latin typeface="Abadi MT Condensed Light" panose="020B0306030101010103" pitchFamily="34" charset="77"/>
              </a:rPr>
              <a:t>Wijnspijs: 		Zoute haring, soepen, artisjokken.</a:t>
            </a:r>
          </a:p>
          <a:p>
            <a:r>
              <a:rPr lang="nl-NL" dirty="0">
                <a:solidFill>
                  <a:srgbClr val="2A2A2A"/>
                </a:solidFill>
                <a:latin typeface="Abadi MT Condensed Light" panose="020B0306030101010103" pitchFamily="34" charset="77"/>
              </a:rPr>
              <a:t>Wijnjaar:		0</a:t>
            </a:r>
          </a:p>
          <a:p>
            <a:endParaRPr lang="nl-NL" sz="1800" dirty="0">
              <a:solidFill>
                <a:srgbClr val="2A2A2A"/>
              </a:solidFill>
              <a:latin typeface="Abadi MT Condensed Light" panose="020B0306030101010103" pitchFamily="34" charset="77"/>
            </a:endParaRPr>
          </a:p>
        </p:txBody>
      </p:sp>
    </p:spTree>
    <p:extLst>
      <p:ext uri="{BB962C8B-B14F-4D97-AF65-F5344CB8AC3E}">
        <p14:creationId xmlns:p14="http://schemas.microsoft.com/office/powerpoint/2010/main" val="63882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695EC-F18D-B69D-3AE9-39B597A7B443}"/>
              </a:ext>
            </a:extLst>
          </p:cNvPr>
          <p:cNvSpPr>
            <a:spLocks noGrp="1"/>
          </p:cNvSpPr>
          <p:nvPr>
            <p:ph type="title"/>
          </p:nvPr>
        </p:nvSpPr>
        <p:spPr/>
        <p:txBody>
          <a:bodyPr>
            <a:normAutofit fontScale="90000"/>
          </a:bodyPr>
          <a:lstStyle/>
          <a:p>
            <a:br>
              <a:rPr lang="nl-NL" b="1" u="none" strike="noStrike" dirty="0">
                <a:solidFill>
                  <a:srgbClr val="681DA8"/>
                </a:solidFill>
                <a:effectLst/>
                <a:latin typeface="Abadi MT Condensed Extra Bold" panose="020B0306030101010103" pitchFamily="34" charset="77"/>
              </a:rPr>
            </a:br>
            <a:r>
              <a:rPr lang="nl-NL" b="1" dirty="0">
                <a:solidFill>
                  <a:srgbClr val="681DA8"/>
                </a:solidFill>
                <a:latin typeface="Abadi MT Condensed Extra Bold" panose="020B0306030101010103" pitchFamily="34" charset="77"/>
                <a:hlinkClick r:id="rId2"/>
              </a:rPr>
              <a:t>Osborne Sherry Santa Maria Cream</a:t>
            </a:r>
            <a:endParaRPr lang="nl-NL" b="1" dirty="0">
              <a:latin typeface="Abadi MT Condensed Extra Bold" panose="020B0306030101010103" pitchFamily="34" charset="77"/>
            </a:endParaRPr>
          </a:p>
        </p:txBody>
      </p:sp>
      <p:sp>
        <p:nvSpPr>
          <p:cNvPr id="4" name="Tekstvak 3">
            <a:extLst>
              <a:ext uri="{FF2B5EF4-FFF2-40B4-BE49-F238E27FC236}">
                <a16:creationId xmlns:a16="http://schemas.microsoft.com/office/drawing/2014/main" id="{3B63EB49-8236-0A6B-F2BA-4552FF323A1E}"/>
              </a:ext>
            </a:extLst>
          </p:cNvPr>
          <p:cNvSpPr txBox="1"/>
          <p:nvPr/>
        </p:nvSpPr>
        <p:spPr>
          <a:xfrm>
            <a:off x="944486" y="4869160"/>
            <a:ext cx="9703208" cy="1477328"/>
          </a:xfrm>
          <a:prstGeom prst="rect">
            <a:avLst/>
          </a:prstGeom>
          <a:noFill/>
        </p:spPr>
        <p:txBody>
          <a:bodyPr wrap="square" rtlCol="0">
            <a:spAutoFit/>
          </a:bodyPr>
          <a:lstStyle/>
          <a:p>
            <a:r>
              <a:rPr lang="nl-NL" b="1" dirty="0">
                <a:solidFill>
                  <a:srgbClr val="C00000"/>
                </a:solidFill>
                <a:latin typeface="Abadi MT Condensed Light" panose="020B0306030101010103" pitchFamily="34" charset="77"/>
              </a:rPr>
              <a:t>"Medium dry” </a:t>
            </a:r>
            <a:r>
              <a:rPr lang="nl-NL" dirty="0">
                <a:solidFill>
                  <a:srgbClr val="202124"/>
                </a:solidFill>
                <a:latin typeface="Abadi MT Condensed Light" panose="020B0306030101010103" pitchFamily="34" charset="77"/>
              </a:rPr>
              <a:t>heeft het bereik van de hoeveelheid suikergehalte, dat  </a:t>
            </a:r>
            <a:r>
              <a:rPr lang="nl-NL" b="0" i="0" u="none" strike="noStrike" dirty="0">
                <a:solidFill>
                  <a:srgbClr val="202124"/>
                </a:solidFill>
                <a:effectLst/>
                <a:latin typeface="Abadi MT Condensed Light" panose="020B0306030101010103" pitchFamily="34" charset="77"/>
              </a:rPr>
              <a:t>tussen de 5 en 45 gram per liter  is.</a:t>
            </a:r>
          </a:p>
          <a:p>
            <a:r>
              <a:rPr lang="nl-NL" b="1" i="0" u="none" strike="noStrike" dirty="0">
                <a:solidFill>
                  <a:srgbClr val="C00000"/>
                </a:solidFill>
                <a:effectLst/>
                <a:latin typeface="Abadi MT Condensed Light" panose="020B0306030101010103" pitchFamily="34" charset="77"/>
              </a:rPr>
              <a:t>"Medium Sweet” </a:t>
            </a:r>
            <a:r>
              <a:rPr lang="nl-NL" b="0" i="0" u="none" strike="noStrike" dirty="0">
                <a:solidFill>
                  <a:srgbClr val="202124"/>
                </a:solidFill>
                <a:effectLst/>
                <a:latin typeface="Abadi MT Condensed Light" panose="020B0306030101010103" pitchFamily="34" charset="77"/>
              </a:rPr>
              <a:t>is  </a:t>
            </a:r>
            <a:r>
              <a:rPr lang="nl-NL" b="0" i="0" u="none" strike="noStrike" dirty="0">
                <a:solidFill>
                  <a:srgbClr val="040C28"/>
                </a:solidFill>
                <a:effectLst/>
                <a:latin typeface="Abadi MT Condensed Light" panose="020B0306030101010103" pitchFamily="34" charset="77"/>
              </a:rPr>
              <a:t>een blend dat een suikergehalte heeft tussen de 45 en 115 gram suiker per liter.</a:t>
            </a:r>
            <a:endParaRPr lang="nl-NL" b="0" i="0" u="none" strike="noStrike" dirty="0">
              <a:solidFill>
                <a:srgbClr val="202124"/>
              </a:solidFill>
              <a:effectLst/>
              <a:latin typeface="Abadi MT Condensed Light" panose="020B0306030101010103" pitchFamily="34" charset="77"/>
            </a:endParaRPr>
          </a:p>
          <a:p>
            <a:r>
              <a:rPr lang="nl-NL" b="1" i="0" u="none" strike="noStrike" dirty="0">
                <a:solidFill>
                  <a:srgbClr val="C00000"/>
                </a:solidFill>
                <a:effectLst/>
                <a:latin typeface="Abadi MT Condensed Light" panose="020B0306030101010103" pitchFamily="34" charset="77"/>
              </a:rPr>
              <a:t>Medium sherry </a:t>
            </a:r>
            <a:r>
              <a:rPr lang="nl-NL" b="0" i="0" u="none" strike="noStrike" dirty="0">
                <a:solidFill>
                  <a:srgbClr val="202124"/>
                </a:solidFill>
                <a:effectLst/>
                <a:latin typeface="Abadi MT Condensed Light" panose="020B0306030101010103" pitchFamily="34" charset="77"/>
              </a:rPr>
              <a:t>heeft een breed scala aan varieteiten van "droog" naar zoet</a:t>
            </a:r>
            <a:r>
              <a:rPr lang="nl-NL" dirty="0">
                <a:solidFill>
                  <a:srgbClr val="202124"/>
                </a:solidFill>
                <a:latin typeface="Abadi MT Condensed Light" panose="020B0306030101010103" pitchFamily="34" charset="77"/>
              </a:rPr>
              <a:t>. als "Medium dry". </a:t>
            </a:r>
          </a:p>
          <a:p>
            <a:r>
              <a:rPr lang="nl-NL" sz="1800" kern="100" dirty="0">
                <a:solidFill>
                  <a:srgbClr val="040C28"/>
                </a:solidFill>
                <a:effectLst/>
                <a:latin typeface="Google Sans"/>
                <a:ea typeface="Aptos" panose="020B0004020202020204" pitchFamily="34" charset="0"/>
                <a:cs typeface="Times New Roman" panose="02020603050405020304" pitchFamily="18" charset="0"/>
              </a:rPr>
              <a:t>Medium sherry</a:t>
            </a:r>
            <a:r>
              <a:rPr lang="nl-NL" sz="1800" kern="100" dirty="0">
                <a:solidFill>
                  <a:srgbClr val="4D5156"/>
                </a:solidFill>
                <a:effectLst/>
                <a:latin typeface="Google Sans"/>
                <a:ea typeface="Aptos" panose="020B0004020202020204" pitchFamily="34" charset="0"/>
                <a:cs typeface="Times New Roman" panose="02020603050405020304" pitchFamily="18" charset="0"/>
              </a:rPr>
              <a:t> ontstaat door aan een droge </a:t>
            </a:r>
            <a:r>
              <a:rPr lang="nl-NL" sz="1800" kern="100" dirty="0">
                <a:solidFill>
                  <a:srgbClr val="040C28"/>
                </a:solidFill>
                <a:effectLst/>
                <a:latin typeface="Google Sans"/>
                <a:ea typeface="Aptos" panose="020B0004020202020204" pitchFamily="34" charset="0"/>
                <a:cs typeface="Times New Roman" panose="02020603050405020304" pitchFamily="18" charset="0"/>
              </a:rPr>
              <a:t>sherry </a:t>
            </a:r>
            <a:r>
              <a:rPr lang="nl-NL" sz="1800" kern="100" dirty="0">
                <a:solidFill>
                  <a:srgbClr val="4D5156"/>
                </a:solidFill>
                <a:effectLst/>
                <a:latin typeface="Google Sans"/>
                <a:ea typeface="Aptos" panose="020B0004020202020204" pitchFamily="34" charset="0"/>
                <a:cs typeface="Times New Roman" panose="02020603050405020304" pitchFamily="18" charset="0"/>
              </a:rPr>
              <a:t>een beetje donkerbruine PX-</a:t>
            </a:r>
            <a:r>
              <a:rPr lang="nl-NL" sz="1800" kern="100" dirty="0">
                <a:solidFill>
                  <a:srgbClr val="040C28"/>
                </a:solidFill>
                <a:effectLst/>
                <a:latin typeface="Google Sans"/>
                <a:ea typeface="Aptos" panose="020B0004020202020204" pitchFamily="34" charset="0"/>
                <a:cs typeface="Times New Roman" panose="02020603050405020304" pitchFamily="18" charset="0"/>
              </a:rPr>
              <a:t>sherry</a:t>
            </a:r>
            <a:r>
              <a:rPr lang="nl-NL" sz="1800" kern="100" dirty="0">
                <a:solidFill>
                  <a:srgbClr val="4D5156"/>
                </a:solidFill>
                <a:effectLst/>
                <a:latin typeface="Google Sans"/>
                <a:ea typeface="Aptos" panose="020B0004020202020204" pitchFamily="34" charset="0"/>
                <a:cs typeface="Times New Roman" panose="02020603050405020304" pitchFamily="18" charset="0"/>
              </a:rPr>
              <a:t> toe te voegen.</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latin typeface="Abadi MT Condensed Light" panose="020B0306030101010103" pitchFamily="34" charset="77"/>
            </a:endParaRPr>
          </a:p>
        </p:txBody>
      </p:sp>
      <p:sp>
        <p:nvSpPr>
          <p:cNvPr id="9" name="Tekstvak 8">
            <a:extLst>
              <a:ext uri="{FF2B5EF4-FFF2-40B4-BE49-F238E27FC236}">
                <a16:creationId xmlns:a16="http://schemas.microsoft.com/office/drawing/2014/main" id="{8F9D8CFC-E607-BC77-0C2E-415DA6335E21}"/>
              </a:ext>
            </a:extLst>
          </p:cNvPr>
          <p:cNvSpPr txBox="1"/>
          <p:nvPr/>
        </p:nvSpPr>
        <p:spPr>
          <a:xfrm>
            <a:off x="983432" y="1340768"/>
            <a:ext cx="7557268" cy="3416320"/>
          </a:xfrm>
          <a:prstGeom prst="rect">
            <a:avLst/>
          </a:prstGeom>
          <a:noFill/>
        </p:spPr>
        <p:txBody>
          <a:bodyPr wrap="square" rtlCol="0">
            <a:spAutoFit/>
          </a:bodyPr>
          <a:lstStyle/>
          <a:p>
            <a:pPr marL="0" indent="0">
              <a:buNone/>
            </a:pPr>
            <a:r>
              <a:rPr lang="nl-NL" sz="1800" b="1" dirty="0">
                <a:solidFill>
                  <a:srgbClr val="000000"/>
                </a:solidFill>
                <a:latin typeface="Abadi MT Condensed Light" panose="020B0306030101010103" pitchFamily="34" charset="77"/>
              </a:rPr>
              <a:t>Type:			Medium </a:t>
            </a:r>
            <a:r>
              <a:rPr lang="nl-NL" b="1" dirty="0">
                <a:solidFill>
                  <a:srgbClr val="000000"/>
                </a:solidFill>
                <a:latin typeface="Abadi MT Condensed Light" panose="020B0306030101010103" pitchFamily="34" charset="77"/>
              </a:rPr>
              <a:t>zoet  en elegant.</a:t>
            </a:r>
            <a:r>
              <a:rPr lang="nl-NL" sz="1800" b="1" dirty="0">
                <a:solidFill>
                  <a:srgbClr val="0D0D0D"/>
                </a:solidFill>
                <a:latin typeface="Abadi MT Condensed Light" panose="020B0306030101010103" pitchFamily="34" charset="77"/>
              </a:rPr>
              <a:t> 	</a:t>
            </a:r>
            <a:br>
              <a:rPr lang="nl-NL" sz="1800" b="1" dirty="0">
                <a:latin typeface="Abadi MT Condensed Light" panose="020B0306030101010103" pitchFamily="34" charset="77"/>
              </a:rPr>
            </a:br>
            <a:r>
              <a:rPr lang="nl-NL" sz="1800" b="1" dirty="0">
                <a:solidFill>
                  <a:srgbClr val="0D0D0D"/>
                </a:solidFill>
                <a:latin typeface="Abadi MT Condensed Light" panose="020B0306030101010103" pitchFamily="34" charset="77"/>
              </a:rPr>
              <a:t>Regio: 			Jerez. </a:t>
            </a:r>
          </a:p>
          <a:p>
            <a:pPr marL="0" indent="0">
              <a:buNone/>
            </a:pPr>
            <a:r>
              <a:rPr lang="nl-NL" b="1" dirty="0">
                <a:solidFill>
                  <a:srgbClr val="000000"/>
                </a:solidFill>
                <a:latin typeface="Abadi MT Condensed Light" panose="020B0306030101010103" pitchFamily="34" charset="77"/>
              </a:rPr>
              <a:t>Aroma’s:			Krenten, rozijnen, stroop, karamel en vanille, chocolade, 			noten en specerijen</a:t>
            </a:r>
            <a:endParaRPr lang="nl-NL" sz="1800" b="1" dirty="0">
              <a:solidFill>
                <a:srgbClr val="0D0D0D"/>
              </a:solidFill>
              <a:latin typeface="Abadi MT Condensed Light" panose="020B0306030101010103" pitchFamily="34" charset="77"/>
            </a:endParaRPr>
          </a:p>
          <a:p>
            <a:pPr marL="0" indent="0">
              <a:buNone/>
            </a:pPr>
            <a:r>
              <a:rPr lang="nl-NL" sz="1800" b="1" dirty="0">
                <a:solidFill>
                  <a:srgbClr val="0D0D0D"/>
                </a:solidFill>
                <a:latin typeface="Abadi MT Condensed Light" panose="020B0306030101010103" pitchFamily="34" charset="77"/>
              </a:rPr>
              <a:t>Wijnhuis: 			</a:t>
            </a:r>
            <a:r>
              <a:rPr lang="nl-NL" sz="1800" b="1" i="0" u="none" strike="noStrike" dirty="0">
                <a:solidFill>
                  <a:srgbClr val="0D0D0D"/>
                </a:solidFill>
                <a:effectLst/>
                <a:latin typeface="Abadi MT Condensed Light" panose="020B0306030101010103" pitchFamily="34" charset="77"/>
              </a:rPr>
              <a:t>Williams &amp; Humbert</a:t>
            </a:r>
            <a:br>
              <a:rPr lang="nl-NL" sz="1800" b="1" i="0" u="none" strike="noStrike" dirty="0">
                <a:solidFill>
                  <a:srgbClr val="0D0D0D"/>
                </a:solidFill>
                <a:effectLst/>
                <a:latin typeface="Abadi MT Condensed Light" panose="020B0306030101010103" pitchFamily="34" charset="77"/>
              </a:rPr>
            </a:br>
            <a:r>
              <a:rPr lang="nl-NL" sz="1800" b="1" i="0" u="none" strike="noStrike" dirty="0">
                <a:solidFill>
                  <a:srgbClr val="0D0D0D"/>
                </a:solidFill>
                <a:effectLst/>
                <a:latin typeface="Abadi MT Condensed Light" panose="020B0306030101010103" pitchFamily="34" charset="77"/>
              </a:rPr>
              <a:t>Volume: 			0.75 l.</a:t>
            </a:r>
          </a:p>
          <a:p>
            <a:pPr marL="0" indent="0">
              <a:buNone/>
            </a:pPr>
            <a:r>
              <a:rPr lang="nl-NL" b="1" dirty="0">
                <a:solidFill>
                  <a:srgbClr val="0D0D0D"/>
                </a:solidFill>
                <a:latin typeface="Abadi MT Condensed Light" panose="020B0306030101010103" pitchFamily="34" charset="77"/>
              </a:rPr>
              <a:t>Kleur: 			Donker mahoniekleur</a:t>
            </a:r>
            <a:br>
              <a:rPr lang="nl-NL" sz="1800" b="1" dirty="0">
                <a:latin typeface="Abadi MT Condensed Light" panose="020B0306030101010103" pitchFamily="34" charset="77"/>
              </a:rPr>
            </a:br>
            <a:r>
              <a:rPr lang="nl-NL" sz="1800" b="1" i="0" u="none" strike="noStrike" dirty="0">
                <a:solidFill>
                  <a:srgbClr val="0D0D0D"/>
                </a:solidFill>
                <a:effectLst/>
                <a:latin typeface="Abadi MT Condensed Light" panose="020B0306030101010103" pitchFamily="34" charset="77"/>
              </a:rPr>
              <a:t>Afsluiting: 			Draaidop</a:t>
            </a:r>
            <a:br>
              <a:rPr lang="nl-NL" sz="1800" b="1" dirty="0">
                <a:latin typeface="Abadi MT Condensed Light" panose="020B0306030101010103" pitchFamily="34" charset="77"/>
              </a:rPr>
            </a:br>
            <a:r>
              <a:rPr lang="nl-NL" sz="1800" b="1" i="0" u="none" strike="noStrike" dirty="0">
                <a:solidFill>
                  <a:srgbClr val="0D0D0D"/>
                </a:solidFill>
                <a:effectLst/>
                <a:latin typeface="Abadi MT Condensed Light" panose="020B0306030101010103" pitchFamily="34" charset="77"/>
              </a:rPr>
              <a:t>Wijn/spijs: 			Chocolade ijs, gebak, gedroogd fruit en noten.</a:t>
            </a:r>
            <a:endParaRPr lang="nl-NL" b="1" dirty="0">
              <a:solidFill>
                <a:srgbClr val="0D0D0D"/>
              </a:solidFill>
              <a:latin typeface="Abadi MT Condensed Light" panose="020B0306030101010103" pitchFamily="34" charset="77"/>
            </a:endParaRPr>
          </a:p>
          <a:p>
            <a:pPr marL="0" indent="0">
              <a:buNone/>
            </a:pPr>
            <a:r>
              <a:rPr lang="nl-NL" sz="1800" b="1" i="0" u="none" strike="noStrike" dirty="0">
                <a:solidFill>
                  <a:srgbClr val="0D0D0D"/>
                </a:solidFill>
                <a:effectLst/>
                <a:latin typeface="Abadi MT Condensed Light" panose="020B0306030101010103" pitchFamily="34" charset="77"/>
              </a:rPr>
              <a:t>Druivenras(sen): 		Palomino Fino en Pedro Ximénez</a:t>
            </a:r>
            <a:br>
              <a:rPr lang="nl-NL" sz="1800" b="1" dirty="0">
                <a:latin typeface="Abadi MT Condensed Light" panose="020B0306030101010103" pitchFamily="34" charset="77"/>
              </a:rPr>
            </a:br>
            <a:r>
              <a:rPr lang="nl-NL" sz="1800" b="1" i="0" u="none" strike="noStrike" dirty="0">
                <a:solidFill>
                  <a:srgbClr val="0D0D0D"/>
                </a:solidFill>
                <a:effectLst/>
                <a:latin typeface="Abadi MT Condensed Light" panose="020B0306030101010103" pitchFamily="34" charset="77"/>
              </a:rPr>
              <a:t>Wijnjaar: 			0</a:t>
            </a:r>
          </a:p>
          <a:p>
            <a:pPr marL="0" indent="0">
              <a:buNone/>
            </a:pPr>
            <a:r>
              <a:rPr lang="nl-NL" sz="1800" b="1" dirty="0">
                <a:solidFill>
                  <a:srgbClr val="0D0D0D"/>
                </a:solidFill>
                <a:latin typeface="Abadi MT Condensed Light" panose="020B0306030101010103" pitchFamily="34" charset="77"/>
              </a:rPr>
              <a:t>Alcohol percentage: 		19%</a:t>
            </a:r>
            <a:endParaRPr lang="nl-NL" sz="1800" b="1" i="0" u="none" strike="noStrike" dirty="0">
              <a:solidFill>
                <a:srgbClr val="0D0D0D"/>
              </a:solidFill>
              <a:effectLst/>
              <a:latin typeface="Abadi MT Condensed Light" panose="020B0306030101010103" pitchFamily="34" charset="77"/>
            </a:endParaRPr>
          </a:p>
        </p:txBody>
      </p:sp>
      <p:pic>
        <p:nvPicPr>
          <p:cNvPr id="4098" name="Picture 2" descr="Osborne Sherry Maria Cream | Dramtime">
            <a:extLst>
              <a:ext uri="{FF2B5EF4-FFF2-40B4-BE49-F238E27FC236}">
                <a16:creationId xmlns:a16="http://schemas.microsoft.com/office/drawing/2014/main" id="{E579214A-03CE-3ADE-8316-F0A8B5D40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415" y="1784358"/>
            <a:ext cx="2368268" cy="314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0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valdespino pedro ximenez el candado">
            <a:extLst>
              <a:ext uri="{FF2B5EF4-FFF2-40B4-BE49-F238E27FC236}">
                <a16:creationId xmlns:a16="http://schemas.microsoft.com/office/drawing/2014/main" id="{E3E2029F-F494-461E-8560-1F9BBDE635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20336" y="839787"/>
            <a:ext cx="1462087" cy="4873625"/>
          </a:xfrm>
          <a:prstGeom prst="rect">
            <a:avLst/>
          </a:prstGeom>
          <a:solidFill>
            <a:srgbClr val="FFFFFF"/>
          </a:solidFill>
        </p:spPr>
      </p:pic>
      <p:sp>
        <p:nvSpPr>
          <p:cNvPr id="2059" name="Title 2">
            <a:extLst>
              <a:ext uri="{FF2B5EF4-FFF2-40B4-BE49-F238E27FC236}">
                <a16:creationId xmlns:a16="http://schemas.microsoft.com/office/drawing/2014/main" id="{8F08D4F6-633D-4C7A-73B8-DFE0CF8F7BDC}"/>
              </a:ext>
            </a:extLst>
          </p:cNvPr>
          <p:cNvSpPr>
            <a:spLocks noGrp="1"/>
          </p:cNvSpPr>
          <p:nvPr>
            <p:ph type="title"/>
          </p:nvPr>
        </p:nvSpPr>
        <p:spPr>
          <a:xfrm>
            <a:off x="519064" y="350836"/>
            <a:ext cx="9465368" cy="646114"/>
          </a:xfrm>
        </p:spPr>
        <p:txBody>
          <a:bodyPr>
            <a:normAutofit fontScale="90000"/>
          </a:bodyPr>
          <a:lstStyle/>
          <a:p>
            <a:r>
              <a:rPr lang="nl-NL" sz="4400" b="1" u="none" strike="noStrike" dirty="0">
                <a:solidFill>
                  <a:srgbClr val="000000"/>
                </a:solidFill>
                <a:effectLst/>
                <a:latin typeface="Abadi MT Condensed Extra Bold" panose="020B0306030101010103" pitchFamily="34" charset="77"/>
              </a:rPr>
              <a:t>Valdespino - Pedro Ximenez El Candado </a:t>
            </a:r>
            <a:br>
              <a:rPr lang="nl-NL" b="1" i="0" u="none" strike="noStrike" dirty="0">
                <a:solidFill>
                  <a:srgbClr val="000000"/>
                </a:solidFill>
                <a:effectLst/>
                <a:latin typeface="Nunito" pitchFamily="2" charset="77"/>
              </a:rPr>
            </a:br>
            <a:endParaRPr lang="en-US" dirty="0"/>
          </a:p>
        </p:txBody>
      </p:sp>
      <p:sp>
        <p:nvSpPr>
          <p:cNvPr id="6" name="AutoShape 4">
            <a:extLst>
              <a:ext uri="{FF2B5EF4-FFF2-40B4-BE49-F238E27FC236}">
                <a16:creationId xmlns:a16="http://schemas.microsoft.com/office/drawing/2014/main" id="{574FECAA-3F93-62E0-163A-A175FE55D06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Tijdelijke aanduiding voor tekst 2">
            <a:extLst>
              <a:ext uri="{FF2B5EF4-FFF2-40B4-BE49-F238E27FC236}">
                <a16:creationId xmlns:a16="http://schemas.microsoft.com/office/drawing/2014/main" id="{50D0ECB5-B724-D174-8C1B-F54B7D723369}"/>
              </a:ext>
            </a:extLst>
          </p:cNvPr>
          <p:cNvSpPr>
            <a:spLocks noGrp="1"/>
          </p:cNvSpPr>
          <p:nvPr>
            <p:ph type="body" sz="half" idx="2"/>
          </p:nvPr>
        </p:nvSpPr>
        <p:spPr>
          <a:xfrm>
            <a:off x="524143" y="1196752"/>
            <a:ext cx="7948121" cy="4664298"/>
          </a:xfrm>
        </p:spPr>
        <p:txBody>
          <a:bodyPr>
            <a:normAutofit/>
          </a:bodyPr>
          <a:lstStyle/>
          <a:p>
            <a:r>
              <a:rPr lang="nl-NL" sz="1600" i="0" u="none" strike="noStrike" dirty="0">
                <a:solidFill>
                  <a:srgbClr val="494949"/>
                </a:solidFill>
                <a:effectLst/>
                <a:latin typeface="Abadi MT Condensed Light" panose="020B0306030101010103" pitchFamily="34" charset="77"/>
              </a:rPr>
              <a:t>Type 		zoete wijn </a:t>
            </a:r>
          </a:p>
          <a:p>
            <a:r>
              <a:rPr lang="nl-NL" sz="1600" i="0" u="none" strike="noStrike" dirty="0">
                <a:solidFill>
                  <a:srgbClr val="494949"/>
                </a:solidFill>
                <a:effectLst/>
                <a:latin typeface="Abadi MT Condensed Light" panose="020B0306030101010103" pitchFamily="34" charset="77"/>
              </a:rPr>
              <a:t>Restsuiker: 		400 g/L </a:t>
            </a:r>
          </a:p>
          <a:p>
            <a:r>
              <a:rPr lang="nl-NL" sz="1600" i="0" u="none" strike="noStrike" dirty="0">
                <a:solidFill>
                  <a:srgbClr val="494949"/>
                </a:solidFill>
                <a:effectLst/>
                <a:latin typeface="Abadi MT Condensed Light" panose="020B0306030101010103" pitchFamily="34" charset="77"/>
              </a:rPr>
              <a:t>Kleur:		donker mahonie bruin.</a:t>
            </a:r>
          </a:p>
          <a:p>
            <a:r>
              <a:rPr lang="nl-NL" sz="1600" i="0" u="none" strike="noStrike" dirty="0">
                <a:solidFill>
                  <a:srgbClr val="494949"/>
                </a:solidFill>
                <a:effectLst/>
                <a:latin typeface="Abadi MT Condensed Light" panose="020B0306030101010103" pitchFamily="34" charset="77"/>
              </a:rPr>
              <a:t>Aroma’s:</a:t>
            </a:r>
            <a:r>
              <a:rPr lang="nl-NL" sz="1600" b="0" i="0" u="none" strike="noStrike" dirty="0">
                <a:solidFill>
                  <a:srgbClr val="494949"/>
                </a:solidFill>
                <a:effectLst/>
                <a:latin typeface="Abadi MT Condensed Light" panose="020B0306030101010103" pitchFamily="34" charset="77"/>
              </a:rPr>
              <a:t>		</a:t>
            </a:r>
            <a:r>
              <a:rPr lang="nl-NL" sz="1600" b="1" i="0" u="none" strike="noStrike" dirty="0">
                <a:solidFill>
                  <a:srgbClr val="494949"/>
                </a:solidFill>
                <a:effectLst/>
                <a:latin typeface="Abadi MT Condensed Light" panose="020B0306030101010103" pitchFamily="34" charset="77"/>
              </a:rPr>
              <a:t>complex met smaken van rozijnen, dadels, chocolade, noten</a:t>
            </a:r>
            <a:r>
              <a:rPr lang="nl-NL" b="1" dirty="0">
                <a:solidFill>
                  <a:srgbClr val="494949"/>
                </a:solidFill>
                <a:latin typeface="Abadi MT Condensed Light" panose="020B0306030101010103" pitchFamily="34" charset="77"/>
              </a:rPr>
              <a:t>, vijgen en dadels </a:t>
            </a:r>
            <a:r>
              <a:rPr lang="nl-NL" dirty="0">
                <a:solidFill>
                  <a:srgbClr val="2A2A2A"/>
                </a:solidFill>
                <a:latin typeface="Abadi MT Condensed Light" panose="020B0306030101010103" pitchFamily="34" charset="77"/>
              </a:rPr>
              <a:t>Cuvée: 		Mono variëteit </a:t>
            </a:r>
          </a:p>
          <a:p>
            <a:r>
              <a:rPr lang="nl-NL" dirty="0">
                <a:solidFill>
                  <a:srgbClr val="2A2A2A"/>
                </a:solidFill>
                <a:latin typeface="Abadi MT Condensed Light" panose="020B0306030101010103" pitchFamily="34" charset="77"/>
              </a:rPr>
              <a:t>Alcohol:		17%</a:t>
            </a:r>
          </a:p>
          <a:p>
            <a:r>
              <a:rPr lang="nl-NL" dirty="0">
                <a:solidFill>
                  <a:srgbClr val="2A2A2A"/>
                </a:solidFill>
                <a:latin typeface="Abadi MT Condensed Light" panose="020B0306030101010103" pitchFamily="34" charset="77"/>
              </a:rPr>
              <a:t>Regio:		Jerez  de la Frontera</a:t>
            </a:r>
          </a:p>
          <a:p>
            <a:r>
              <a:rPr lang="nl-NL" sz="1600" dirty="0">
                <a:solidFill>
                  <a:srgbClr val="2A2A2A"/>
                </a:solidFill>
                <a:latin typeface="Abadi MT Condensed Light" panose="020B0306030101010103" pitchFamily="34" charset="77"/>
              </a:rPr>
              <a:t>Druiven:		Pedro Ximénez</a:t>
            </a:r>
          </a:p>
          <a:p>
            <a:r>
              <a:rPr lang="nl-NL" sz="1600" dirty="0">
                <a:solidFill>
                  <a:srgbClr val="2A2A2A"/>
                </a:solidFill>
                <a:latin typeface="Abadi MT Condensed Light" panose="020B0306030101010103" pitchFamily="34" charset="77"/>
              </a:rPr>
              <a:t>Wijnhuis: 		Valdespino </a:t>
            </a:r>
          </a:p>
          <a:p>
            <a:r>
              <a:rPr lang="nl-NL" sz="1600" dirty="0">
                <a:solidFill>
                  <a:srgbClr val="2A2A2A"/>
                </a:solidFill>
                <a:latin typeface="Abadi MT Condensed Light" panose="020B0306030101010103" pitchFamily="34" charset="77"/>
              </a:rPr>
              <a:t>Volume: 		0.75 L </a:t>
            </a:r>
          </a:p>
          <a:p>
            <a:r>
              <a:rPr lang="nl-NL" sz="1600" dirty="0">
                <a:solidFill>
                  <a:srgbClr val="2A2A2A"/>
                </a:solidFill>
                <a:latin typeface="Abadi MT Condensed Light" panose="020B0306030101010103" pitchFamily="34" charset="77"/>
              </a:rPr>
              <a:t>Wijnspijs: 		Zoet, chocola, blauw aderkaas, noten, vijgen en dadels.</a:t>
            </a:r>
          </a:p>
          <a:p>
            <a:r>
              <a:rPr lang="nl-NL" dirty="0">
                <a:solidFill>
                  <a:srgbClr val="2A2A2A"/>
                </a:solidFill>
                <a:latin typeface="Abadi MT Condensed Light" panose="020B0306030101010103" pitchFamily="34" charset="77"/>
              </a:rPr>
              <a:t>Wijnjaar:		0</a:t>
            </a:r>
          </a:p>
          <a:p>
            <a:endParaRPr lang="nl-NL" dirty="0"/>
          </a:p>
        </p:txBody>
      </p:sp>
    </p:spTree>
    <p:extLst>
      <p:ext uri="{BB962C8B-B14F-4D97-AF65-F5344CB8AC3E}">
        <p14:creationId xmlns:p14="http://schemas.microsoft.com/office/powerpoint/2010/main" val="279756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2AC7A-51FE-3EBC-D0BE-AA5E8C6A53B5}"/>
              </a:ext>
            </a:extLst>
          </p:cNvPr>
          <p:cNvSpPr>
            <a:spLocks noGrp="1"/>
          </p:cNvSpPr>
          <p:nvPr>
            <p:ph type="title"/>
          </p:nvPr>
        </p:nvSpPr>
        <p:spPr/>
        <p:txBody>
          <a:bodyPr>
            <a:normAutofit/>
          </a:bodyPr>
          <a:lstStyle/>
          <a:p>
            <a:r>
              <a:rPr lang="nl-NL" sz="4000" b="1" dirty="0">
                <a:solidFill>
                  <a:srgbClr val="002060"/>
                </a:solidFill>
                <a:latin typeface="Abadi MT Condensed Extra Bold" panose="020B0306030101010103" pitchFamily="34" charset="77"/>
              </a:rPr>
              <a:t>Viña98 Alvaro Domecq</a:t>
            </a:r>
          </a:p>
        </p:txBody>
      </p:sp>
      <p:sp>
        <p:nvSpPr>
          <p:cNvPr id="3" name="Tijdelijke aanduiding voor inhoud 2">
            <a:extLst>
              <a:ext uri="{FF2B5EF4-FFF2-40B4-BE49-F238E27FC236}">
                <a16:creationId xmlns:a16="http://schemas.microsoft.com/office/drawing/2014/main" id="{C3842695-EE09-3208-74AF-2D5046732971}"/>
              </a:ext>
            </a:extLst>
          </p:cNvPr>
          <p:cNvSpPr>
            <a:spLocks noGrp="1"/>
          </p:cNvSpPr>
          <p:nvPr>
            <p:ph sz="half" idx="1"/>
          </p:nvPr>
        </p:nvSpPr>
        <p:spPr>
          <a:xfrm>
            <a:off x="838200" y="2060848"/>
            <a:ext cx="6625952" cy="4116115"/>
          </a:xfrm>
        </p:spPr>
        <p:txBody>
          <a:bodyPr/>
          <a:lstStyle/>
          <a:p>
            <a:pPr marL="0" indent="0">
              <a:buNone/>
            </a:pPr>
            <a:endParaRPr lang="nl-NL" dirty="0"/>
          </a:p>
          <a:p>
            <a:pPr marL="0" indent="0">
              <a:buNone/>
            </a:pPr>
            <a:endParaRPr lang="nl-NL" dirty="0"/>
          </a:p>
        </p:txBody>
      </p:sp>
      <p:sp>
        <p:nvSpPr>
          <p:cNvPr id="5" name="Tekstvak 4">
            <a:extLst>
              <a:ext uri="{FF2B5EF4-FFF2-40B4-BE49-F238E27FC236}">
                <a16:creationId xmlns:a16="http://schemas.microsoft.com/office/drawing/2014/main" id="{7DE2D3F6-9055-40DD-12F3-B2190F0C13B9}"/>
              </a:ext>
            </a:extLst>
          </p:cNvPr>
          <p:cNvSpPr txBox="1"/>
          <p:nvPr/>
        </p:nvSpPr>
        <p:spPr>
          <a:xfrm>
            <a:off x="2063552" y="1988840"/>
            <a:ext cx="184731" cy="369332"/>
          </a:xfrm>
          <a:prstGeom prst="rect">
            <a:avLst/>
          </a:prstGeom>
          <a:noFill/>
        </p:spPr>
        <p:txBody>
          <a:bodyPr wrap="none" rtlCol="0">
            <a:spAutoFit/>
          </a:bodyPr>
          <a:lstStyle/>
          <a:p>
            <a:endParaRPr lang="nl-NL" dirty="0"/>
          </a:p>
        </p:txBody>
      </p:sp>
      <p:sp>
        <p:nvSpPr>
          <p:cNvPr id="6" name="Tekstvak 5">
            <a:extLst>
              <a:ext uri="{FF2B5EF4-FFF2-40B4-BE49-F238E27FC236}">
                <a16:creationId xmlns:a16="http://schemas.microsoft.com/office/drawing/2014/main" id="{8AA2D23C-7220-563F-7D32-01A25DB706F6}"/>
              </a:ext>
            </a:extLst>
          </p:cNvPr>
          <p:cNvSpPr txBox="1"/>
          <p:nvPr/>
        </p:nvSpPr>
        <p:spPr>
          <a:xfrm>
            <a:off x="1847528" y="1772816"/>
            <a:ext cx="6768751" cy="4524315"/>
          </a:xfrm>
          <a:prstGeom prst="rect">
            <a:avLst/>
          </a:prstGeom>
          <a:noFill/>
        </p:spPr>
        <p:txBody>
          <a:bodyPr wrap="square" rtlCol="0">
            <a:spAutoFit/>
          </a:bodyPr>
          <a:lstStyle/>
          <a:p>
            <a:r>
              <a:rPr lang="nl-NL" sz="1800" i="0" u="none" strike="noStrike" dirty="0">
                <a:solidFill>
                  <a:srgbClr val="494949"/>
                </a:solidFill>
                <a:effectLst/>
                <a:latin typeface="Abadi MT Condensed Light" panose="020B0306030101010103" pitchFamily="34" charset="77"/>
              </a:rPr>
              <a:t>Type 		dessertwijn </a:t>
            </a:r>
          </a:p>
          <a:p>
            <a:r>
              <a:rPr lang="nl-NL" dirty="0">
                <a:solidFill>
                  <a:srgbClr val="2A2A2A"/>
                </a:solidFill>
                <a:latin typeface="Abadi MT Condensed Light" panose="020B0306030101010103" pitchFamily="34" charset="77"/>
              </a:rPr>
              <a:t>Regio:		Jerez  de la Frontera</a:t>
            </a:r>
            <a:endParaRPr lang="nl-NL" sz="1800" i="0" u="none" strike="noStrike" dirty="0">
              <a:solidFill>
                <a:srgbClr val="494949"/>
              </a:solidFill>
              <a:effectLst/>
              <a:latin typeface="Abadi MT Condensed Light" panose="020B0306030101010103" pitchFamily="34" charset="77"/>
            </a:endParaRPr>
          </a:p>
          <a:p>
            <a:r>
              <a:rPr lang="nl-NL" sz="1800" i="0" u="none" strike="noStrike" dirty="0">
                <a:solidFill>
                  <a:srgbClr val="494949"/>
                </a:solidFill>
                <a:effectLst/>
                <a:latin typeface="Abadi MT Condensed Light" panose="020B0306030101010103" pitchFamily="34" charset="77"/>
              </a:rPr>
              <a:t>Restsuiker: 		400 g/L </a:t>
            </a:r>
          </a:p>
          <a:p>
            <a:r>
              <a:rPr lang="nl-NL" sz="1800" i="0" u="none" strike="noStrike" dirty="0">
                <a:solidFill>
                  <a:srgbClr val="494949"/>
                </a:solidFill>
                <a:effectLst/>
                <a:latin typeface="Abadi MT Condensed Light" panose="020B0306030101010103" pitchFamily="34" charset="77"/>
              </a:rPr>
              <a:t>Kleur:		donker mahonie bruin.</a:t>
            </a:r>
          </a:p>
          <a:p>
            <a:r>
              <a:rPr lang="nl-NL" sz="1800" i="0" u="none" strike="noStrike" dirty="0">
                <a:solidFill>
                  <a:srgbClr val="494949"/>
                </a:solidFill>
                <a:effectLst/>
                <a:latin typeface="Abadi MT Condensed Light" panose="020B0306030101010103" pitchFamily="34" charset="77"/>
              </a:rPr>
              <a:t>Aroma’s:</a:t>
            </a:r>
            <a:r>
              <a:rPr lang="nl-NL" sz="1800" b="0" i="0" u="none" strike="noStrike" dirty="0">
                <a:solidFill>
                  <a:srgbClr val="494949"/>
                </a:solidFill>
                <a:effectLst/>
                <a:latin typeface="Abadi MT Condensed Light" panose="020B0306030101010103" pitchFamily="34" charset="77"/>
              </a:rPr>
              <a:t>		</a:t>
            </a:r>
            <a:r>
              <a:rPr lang="nl-NL" b="0" i="0" u="none" strike="noStrike" dirty="0">
                <a:solidFill>
                  <a:srgbClr val="212529"/>
                </a:solidFill>
                <a:effectLst/>
                <a:latin typeface="Abadi MT Condensed Light" panose="020B0306030101010103" pitchFamily="34" charset="77"/>
              </a:rPr>
              <a:t>Rozijnen, vijgen, noten, toffee, ahornsiroop, drop, chocolade</a:t>
            </a:r>
          </a:p>
          <a:p>
            <a:r>
              <a:rPr lang="nl-NL" dirty="0">
                <a:solidFill>
                  <a:srgbClr val="2A2A2A"/>
                </a:solidFill>
                <a:latin typeface="Abadi MT Condensed Light" panose="020B0306030101010103" pitchFamily="34" charset="77"/>
              </a:rPr>
              <a:t>Cuvée: 		Mono variëteit </a:t>
            </a:r>
          </a:p>
          <a:p>
            <a:r>
              <a:rPr lang="nl-NL" dirty="0">
                <a:solidFill>
                  <a:srgbClr val="2A2A2A"/>
                </a:solidFill>
                <a:latin typeface="Abadi MT Condensed Light" panose="020B0306030101010103" pitchFamily="34" charset="77"/>
              </a:rPr>
              <a:t>Alcohol:		15%</a:t>
            </a:r>
          </a:p>
          <a:p>
            <a:r>
              <a:rPr lang="nl-NL" sz="1800" dirty="0">
                <a:solidFill>
                  <a:srgbClr val="2A2A2A"/>
                </a:solidFill>
                <a:latin typeface="Abadi MT Condensed Light" panose="020B0306030101010103" pitchFamily="34" charset="77"/>
              </a:rPr>
              <a:t>Druiven:		Pedro Ximénez</a:t>
            </a:r>
          </a:p>
          <a:p>
            <a:r>
              <a:rPr lang="nl-NL" sz="1800" dirty="0">
                <a:solidFill>
                  <a:srgbClr val="2A2A2A"/>
                </a:solidFill>
                <a:latin typeface="Abadi MT Condensed Light" panose="020B0306030101010103" pitchFamily="34" charset="77"/>
              </a:rPr>
              <a:t>Wijnhuis: 		Alvaro Domecq	</a:t>
            </a:r>
          </a:p>
          <a:p>
            <a:r>
              <a:rPr lang="nl-NL" sz="1800" dirty="0">
                <a:solidFill>
                  <a:srgbClr val="2A2A2A"/>
                </a:solidFill>
                <a:latin typeface="Abadi MT Condensed Light" panose="020B0306030101010103" pitchFamily="34" charset="77"/>
              </a:rPr>
              <a:t>Volume: 		0.75 L </a:t>
            </a:r>
          </a:p>
          <a:p>
            <a:r>
              <a:rPr lang="nl-NL" dirty="0">
                <a:solidFill>
                  <a:srgbClr val="2A2A2A"/>
                </a:solidFill>
                <a:latin typeface="Abadi MT Condensed Light" panose="020B0306030101010103" pitchFamily="34" charset="77"/>
              </a:rPr>
              <a:t>Afsluiting:		Kurk</a:t>
            </a:r>
            <a:endParaRPr lang="nl-NL" sz="1800" dirty="0">
              <a:solidFill>
                <a:srgbClr val="2A2A2A"/>
              </a:solidFill>
              <a:latin typeface="Abadi MT Condensed Light" panose="020B0306030101010103" pitchFamily="34" charset="77"/>
            </a:endParaRPr>
          </a:p>
          <a:p>
            <a:r>
              <a:rPr lang="nl-NL" sz="1800" dirty="0">
                <a:solidFill>
                  <a:srgbClr val="2A2A2A"/>
                </a:solidFill>
                <a:latin typeface="Abadi MT Condensed Light" panose="020B0306030101010103" pitchFamily="34" charset="77"/>
              </a:rPr>
              <a:t>Wijnspijs: 		Zoet, chocola, blauw aderkaas, noten, vijgen en dadels.</a:t>
            </a:r>
          </a:p>
          <a:p>
            <a:r>
              <a:rPr lang="nl-NL" dirty="0">
                <a:solidFill>
                  <a:srgbClr val="2A2A2A"/>
                </a:solidFill>
                <a:latin typeface="Abadi MT Condensed Light" panose="020B0306030101010103" pitchFamily="34" charset="77"/>
              </a:rPr>
              <a:t>Wijnjaar:		0</a:t>
            </a:r>
          </a:p>
          <a:p>
            <a:endParaRPr lang="nl-NL" dirty="0">
              <a:solidFill>
                <a:srgbClr val="2A2A2A"/>
              </a:solidFill>
              <a:latin typeface="Abadi MT Condensed Light" panose="020B0306030101010103" pitchFamily="34" charset="77"/>
            </a:endParaRPr>
          </a:p>
          <a:p>
            <a:endParaRPr lang="nl-NL" dirty="0"/>
          </a:p>
          <a:p>
            <a:endParaRPr lang="nl-NL" dirty="0"/>
          </a:p>
        </p:txBody>
      </p:sp>
      <p:pic>
        <p:nvPicPr>
          <p:cNvPr id="3074" name="Picture 2" descr="packshot Alvaro Domecq Viña 98 Pedro Ximenez">
            <a:extLst>
              <a:ext uri="{FF2B5EF4-FFF2-40B4-BE49-F238E27FC236}">
                <a16:creationId xmlns:a16="http://schemas.microsoft.com/office/drawing/2014/main" id="{DBB22B02-D0BF-5826-66F7-F65EC7DC2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352" y="1484784"/>
            <a:ext cx="1230071" cy="411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9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3574D-8F00-7517-9B25-87F8565C23CF}"/>
              </a:ext>
            </a:extLst>
          </p:cNvPr>
          <p:cNvSpPr>
            <a:spLocks noGrp="1"/>
          </p:cNvSpPr>
          <p:nvPr>
            <p:ph type="title"/>
          </p:nvPr>
        </p:nvSpPr>
        <p:spPr/>
        <p:txBody>
          <a:bodyPr/>
          <a:lstStyle/>
          <a:p>
            <a:r>
              <a:rPr lang="nl-NL" dirty="0">
                <a:solidFill>
                  <a:srgbClr val="C00000"/>
                </a:solidFill>
              </a:rPr>
              <a:t>Nuttige informaties</a:t>
            </a:r>
          </a:p>
        </p:txBody>
      </p:sp>
      <p:sp>
        <p:nvSpPr>
          <p:cNvPr id="4" name="Tijdelijke aanduiding voor inhoud 3">
            <a:extLst>
              <a:ext uri="{FF2B5EF4-FFF2-40B4-BE49-F238E27FC236}">
                <a16:creationId xmlns:a16="http://schemas.microsoft.com/office/drawing/2014/main" id="{5943EDBF-9D98-0115-CA20-D9E95C773C9F}"/>
              </a:ext>
            </a:extLst>
          </p:cNvPr>
          <p:cNvSpPr>
            <a:spLocks noGrp="1"/>
          </p:cNvSpPr>
          <p:nvPr>
            <p:ph sz="half" idx="2"/>
          </p:nvPr>
        </p:nvSpPr>
        <p:spPr/>
        <p:txBody>
          <a:bodyPr/>
          <a:lstStyle/>
          <a:p>
            <a:pPr marL="514350" indent="-514350">
              <a:buFont typeface="+mj-lt"/>
              <a:buAutoNum type="arabicPeriod"/>
            </a:pPr>
            <a:r>
              <a:rPr lang="nl-NL" dirty="0">
                <a:solidFill>
                  <a:schemeClr val="accent6"/>
                </a:solidFill>
                <a:hlinkClick r:id="rId2">
                  <a:extLst>
                    <a:ext uri="{A12FA001-AC4F-418D-AE19-62706E023703}">
                      <ahyp:hlinkClr xmlns:ahyp="http://schemas.microsoft.com/office/drawing/2018/hyperlinkcolor" val="tx"/>
                    </a:ext>
                  </a:extLst>
                </a:hlinkClick>
              </a:rPr>
              <a:t>https://www.youtube.com/watch?v=iKJUlXsv3Gg</a:t>
            </a:r>
            <a:endParaRPr lang="nl-NL" dirty="0">
              <a:solidFill>
                <a:schemeClr val="accent6"/>
              </a:solidFill>
            </a:endParaRPr>
          </a:p>
          <a:p>
            <a:pPr marL="514350" indent="-514350">
              <a:buFont typeface="+mj-lt"/>
              <a:buAutoNum type="arabicPeriod"/>
            </a:pPr>
            <a:r>
              <a:rPr lang="nl-NL" dirty="0">
                <a:solidFill>
                  <a:schemeClr val="accent6"/>
                </a:solidFill>
                <a:hlinkClick r:id="rId3">
                  <a:extLst>
                    <a:ext uri="{A12FA001-AC4F-418D-AE19-62706E023703}">
                      <ahyp:hlinkClr xmlns:ahyp="http://schemas.microsoft.com/office/drawing/2018/hyperlinkcolor" val="tx"/>
                    </a:ext>
                  </a:extLst>
                </a:hlinkClick>
              </a:rPr>
              <a:t>https://www.sherry.wine/nl/sherry-wijnen/speciale-catagorien</a:t>
            </a:r>
            <a:endParaRPr lang="nl-NL" dirty="0">
              <a:solidFill>
                <a:schemeClr val="accent6"/>
              </a:solidFill>
            </a:endParaRPr>
          </a:p>
          <a:p>
            <a:pPr marL="514350" indent="-514350">
              <a:buFont typeface="+mj-lt"/>
              <a:buAutoNum type="arabicPeriod"/>
            </a:pPr>
            <a:r>
              <a:rPr lang="nl-NL" dirty="0" err="1">
                <a:solidFill>
                  <a:schemeClr val="accent6"/>
                </a:solidFill>
              </a:rPr>
              <a:t>https</a:t>
            </a:r>
            <a:r>
              <a:rPr lang="nl-NL" dirty="0">
                <a:solidFill>
                  <a:schemeClr val="accent6"/>
                </a:solidFill>
              </a:rPr>
              <a:t>://</a:t>
            </a:r>
            <a:r>
              <a:rPr lang="nl-NL" dirty="0" err="1">
                <a:solidFill>
                  <a:schemeClr val="accent6"/>
                </a:solidFill>
              </a:rPr>
              <a:t>wijnstudio.nl</a:t>
            </a:r>
            <a:r>
              <a:rPr lang="nl-NL" dirty="0">
                <a:solidFill>
                  <a:schemeClr val="accent6"/>
                </a:solidFill>
              </a:rPr>
              <a:t>/app/uploads/2022/01/Aromacirkel-Sherry-</a:t>
            </a:r>
            <a:r>
              <a:rPr lang="nl-NL" dirty="0" err="1">
                <a:solidFill>
                  <a:schemeClr val="accent6"/>
                </a:solidFill>
              </a:rPr>
              <a:t>NL.pdf</a:t>
            </a:r>
            <a:endParaRPr lang="nl-NL" dirty="0">
              <a:solidFill>
                <a:schemeClr val="accent6"/>
              </a:solidFill>
            </a:endParaRPr>
          </a:p>
        </p:txBody>
      </p:sp>
      <p:sp>
        <p:nvSpPr>
          <p:cNvPr id="5" name="Tekstvak 4">
            <a:extLst>
              <a:ext uri="{FF2B5EF4-FFF2-40B4-BE49-F238E27FC236}">
                <a16:creationId xmlns:a16="http://schemas.microsoft.com/office/drawing/2014/main" id="{7D1E3D44-E07D-21AE-100A-F41E7B8FCFDF}"/>
              </a:ext>
            </a:extLst>
          </p:cNvPr>
          <p:cNvSpPr txBox="1"/>
          <p:nvPr/>
        </p:nvSpPr>
        <p:spPr>
          <a:xfrm>
            <a:off x="812304" y="1369269"/>
            <a:ext cx="5181600" cy="3108543"/>
          </a:xfrm>
          <a:prstGeom prst="rect">
            <a:avLst/>
          </a:prstGeom>
          <a:noFill/>
        </p:spPr>
        <p:txBody>
          <a:bodyPr wrap="square" rtlCol="0">
            <a:spAutoFit/>
          </a:bodyPr>
          <a:lstStyle/>
          <a:p>
            <a:pPr marL="342900" indent="-342900">
              <a:buAutoNum type="arabicPeriod"/>
            </a:pPr>
            <a:r>
              <a:rPr lang="nl-NL" sz="2800" dirty="0" err="1">
                <a:solidFill>
                  <a:schemeClr val="accent6"/>
                </a:solidFill>
              </a:rPr>
              <a:t>Youtube</a:t>
            </a:r>
            <a:r>
              <a:rPr lang="nl-NL" sz="2800" dirty="0">
                <a:solidFill>
                  <a:schemeClr val="accent6"/>
                </a:solidFill>
              </a:rPr>
              <a:t> over sherry: </a:t>
            </a:r>
          </a:p>
          <a:p>
            <a:r>
              <a:rPr lang="nl-NL" sz="2800" dirty="0">
                <a:solidFill>
                  <a:schemeClr val="accent6"/>
                </a:solidFill>
              </a:rPr>
              <a:t>VOS en VORS plus solera systeem.</a:t>
            </a:r>
          </a:p>
          <a:p>
            <a:r>
              <a:rPr lang="nl-NL" sz="2800" dirty="0">
                <a:solidFill>
                  <a:schemeClr val="accent6"/>
                </a:solidFill>
              </a:rPr>
              <a:t>2. 	Speciale </a:t>
            </a:r>
            <a:r>
              <a:rPr lang="nl-NL" sz="2800" dirty="0" err="1">
                <a:solidFill>
                  <a:schemeClr val="accent6"/>
                </a:solidFill>
              </a:rPr>
              <a:t>categorieen</a:t>
            </a:r>
            <a:r>
              <a:rPr lang="nl-NL" sz="2800" dirty="0">
                <a:solidFill>
                  <a:schemeClr val="accent6"/>
                </a:solidFill>
              </a:rPr>
              <a:t> door 	Jeroen Bronkhorst.</a:t>
            </a:r>
          </a:p>
          <a:p>
            <a:r>
              <a:rPr lang="nl-NL" sz="2800" dirty="0">
                <a:solidFill>
                  <a:schemeClr val="accent6"/>
                </a:solidFill>
              </a:rPr>
              <a:t>3. Aromacirkel sherry van wijnstudio</a:t>
            </a:r>
          </a:p>
        </p:txBody>
      </p:sp>
    </p:spTree>
    <p:extLst>
      <p:ext uri="{BB962C8B-B14F-4D97-AF65-F5344CB8AC3E}">
        <p14:creationId xmlns:p14="http://schemas.microsoft.com/office/powerpoint/2010/main" val="391355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C5DEE8FA-BD2A-8EB2-6FF1-3BAB0869D138}"/>
              </a:ext>
            </a:extLst>
          </p:cNvPr>
          <p:cNvSpPr txBox="1"/>
          <p:nvPr/>
        </p:nvSpPr>
        <p:spPr>
          <a:xfrm>
            <a:off x="839788" y="1061758"/>
            <a:ext cx="5157787" cy="832382"/>
          </a:xfrm>
          <a:prstGeom prst="rect">
            <a:avLst/>
          </a:prstGeom>
        </p:spPr>
        <p:txBody>
          <a:bodyPr vert="horz" lIns="91440" tIns="45720" rIns="91440" bIns="45720" rtlCol="0" anchor="b">
            <a:normAutofit/>
          </a:bodyPr>
          <a:lstStyle/>
          <a:p>
            <a:pPr>
              <a:lnSpc>
                <a:spcPct val="90000"/>
              </a:lnSpc>
              <a:spcBef>
                <a:spcPts val="1000"/>
              </a:spcBef>
            </a:pPr>
            <a:r>
              <a:rPr lang="nl-NL" sz="2400" b="1" kern="1200" dirty="0">
                <a:latin typeface="Calibri" panose="020F0502020204030204" pitchFamily="34" charset="0"/>
                <a:ea typeface="+mn-ea"/>
                <a:cs typeface="Calibri" panose="020F0502020204030204" pitchFamily="34" charset="0"/>
              </a:rPr>
              <a:t>El Puerto de Santa Maria</a:t>
            </a:r>
          </a:p>
          <a:p>
            <a:pPr>
              <a:lnSpc>
                <a:spcPct val="90000"/>
              </a:lnSpc>
              <a:spcBef>
                <a:spcPts val="1000"/>
              </a:spcBef>
            </a:pPr>
            <a:endParaRPr lang="nl-NL" sz="2400" b="1" kern="1200" dirty="0">
              <a:latin typeface="Calibri" panose="020F0502020204030204" pitchFamily="34" charset="0"/>
              <a:ea typeface="+mn-ea"/>
              <a:cs typeface="Calibri" panose="020F0502020204030204" pitchFamily="34" charset="0"/>
            </a:endParaRPr>
          </a:p>
        </p:txBody>
      </p:sp>
      <p:pic>
        <p:nvPicPr>
          <p:cNvPr id="5" name="Tijdelijke aanduiding voor inhoud 4" descr="Afbeelding met kaart, Creatieve kunsten, dekbed&#10;&#10;Automatisch gegenereerde beschrijving">
            <a:extLst>
              <a:ext uri="{FF2B5EF4-FFF2-40B4-BE49-F238E27FC236}">
                <a16:creationId xmlns:a16="http://schemas.microsoft.com/office/drawing/2014/main" id="{9AF68693-261F-685A-89C0-4602370D25B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713"/>
          <a:stretch/>
        </p:blipFill>
        <p:spPr>
          <a:xfrm>
            <a:off x="652235" y="1628800"/>
            <a:ext cx="5157787" cy="4303993"/>
          </a:xfrm>
          <a:noFill/>
        </p:spPr>
      </p:pic>
      <p:sp>
        <p:nvSpPr>
          <p:cNvPr id="9" name="Tekstvak 8">
            <a:extLst>
              <a:ext uri="{FF2B5EF4-FFF2-40B4-BE49-F238E27FC236}">
                <a16:creationId xmlns:a16="http://schemas.microsoft.com/office/drawing/2014/main" id="{34E177B2-6422-50DB-F861-4FC59648B68F}"/>
              </a:ext>
            </a:extLst>
          </p:cNvPr>
          <p:cNvSpPr txBox="1"/>
          <p:nvPr/>
        </p:nvSpPr>
        <p:spPr>
          <a:xfrm>
            <a:off x="6210411" y="1257359"/>
            <a:ext cx="5183188" cy="823912"/>
          </a:xfrm>
          <a:prstGeom prst="rect">
            <a:avLst/>
          </a:prstGeom>
        </p:spPr>
        <p:txBody>
          <a:bodyPr vert="horz" lIns="91440" tIns="45720" rIns="91440" bIns="45720" rtlCol="0" anchor="b">
            <a:normAutofit/>
          </a:bodyPr>
          <a:lstStyle/>
          <a:p>
            <a:pPr>
              <a:lnSpc>
                <a:spcPct val="90000"/>
              </a:lnSpc>
              <a:spcBef>
                <a:spcPts val="1000"/>
              </a:spcBef>
            </a:pPr>
            <a:r>
              <a:rPr lang="nl-NL" sz="2400" b="1" kern="1200" dirty="0">
                <a:latin typeface="Calibri" panose="020F0502020204030204" pitchFamily="34" charset="0"/>
                <a:ea typeface="+mn-ea"/>
                <a:cs typeface="Calibri" panose="020F0502020204030204" pitchFamily="34" charset="0"/>
              </a:rPr>
              <a:t>Sanlúcar de Barrameda</a:t>
            </a:r>
          </a:p>
        </p:txBody>
      </p:sp>
      <p:sp>
        <p:nvSpPr>
          <p:cNvPr id="7" name="Tekstvak 6">
            <a:extLst>
              <a:ext uri="{FF2B5EF4-FFF2-40B4-BE49-F238E27FC236}">
                <a16:creationId xmlns:a16="http://schemas.microsoft.com/office/drawing/2014/main" id="{96A521F6-F994-203D-D8F8-ABBFA3F685FC}"/>
              </a:ext>
            </a:extLst>
          </p:cNvPr>
          <p:cNvSpPr txBox="1"/>
          <p:nvPr/>
        </p:nvSpPr>
        <p:spPr>
          <a:xfrm>
            <a:off x="6172200" y="2276872"/>
            <a:ext cx="5183188" cy="4295523"/>
          </a:xfrm>
          <a:prstGeom prst="rect">
            <a:avLst/>
          </a:prstGeom>
        </p:spPr>
        <p:txBody>
          <a:bodyPr vert="horz" lIns="91440" tIns="45720" rIns="91440" bIns="45720" rtlCol="0">
            <a:normAutofit/>
          </a:bodyPr>
          <a:lstStyle/>
          <a:p>
            <a:pPr>
              <a:lnSpc>
                <a:spcPct val="90000"/>
              </a:lnSpc>
              <a:spcBef>
                <a:spcPts val="1000"/>
              </a:spcBef>
            </a:pPr>
            <a:r>
              <a:rPr lang="nl-NL" sz="2800" dirty="0">
                <a:latin typeface="Abadi MT Condensed Light" panose="020B0306030101010103" pitchFamily="34" charset="77"/>
                <a:cs typeface="Calibri" panose="020F0502020204030204" pitchFamily="34" charset="0"/>
              </a:rPr>
              <a:t>De Sherry-driehoek (triangulo)</a:t>
            </a:r>
          </a:p>
          <a:p>
            <a:pPr marL="228600" indent="-228600">
              <a:lnSpc>
                <a:spcPct val="90000"/>
              </a:lnSpc>
              <a:spcBef>
                <a:spcPts val="1000"/>
              </a:spcBef>
              <a:buFont typeface="Arial" panose="020B0604020202020204" pitchFamily="34" charset="0"/>
              <a:buChar char="•"/>
            </a:pPr>
            <a:endParaRPr lang="nl-NL" sz="2800" dirty="0">
              <a:latin typeface="Abadi MT Condensed Light" panose="020B0306030101010103" pitchFamily="34" charset="77"/>
              <a:cs typeface="Calibri" panose="020F0502020204030204" pitchFamily="34" charset="0"/>
            </a:endParaRPr>
          </a:p>
          <a:p>
            <a:pPr marL="228600" indent="-228600">
              <a:lnSpc>
                <a:spcPct val="90000"/>
              </a:lnSpc>
              <a:spcBef>
                <a:spcPts val="1000"/>
              </a:spcBef>
              <a:buFont typeface="Arial" panose="020B0604020202020204" pitchFamily="34" charset="0"/>
              <a:buChar char="•"/>
            </a:pPr>
            <a:r>
              <a:rPr lang="nl-NL" sz="2800" dirty="0">
                <a:latin typeface="Abadi MT Condensed Light" panose="020B0306030101010103" pitchFamily="34" charset="77"/>
                <a:cs typeface="Calibri" panose="020F0502020204030204" pitchFamily="34" charset="0"/>
              </a:rPr>
              <a:t>Jerez de la Frontera,</a:t>
            </a:r>
          </a:p>
          <a:p>
            <a:pPr marL="228600" indent="-228600">
              <a:lnSpc>
                <a:spcPct val="90000"/>
              </a:lnSpc>
              <a:spcBef>
                <a:spcPts val="1000"/>
              </a:spcBef>
              <a:buFont typeface="Arial" panose="020B0604020202020204" pitchFamily="34" charset="0"/>
              <a:buChar char="•"/>
            </a:pPr>
            <a:r>
              <a:rPr lang="nl-NL" sz="2800" dirty="0">
                <a:latin typeface="Abadi MT Condensed Light" panose="020B0306030101010103" pitchFamily="34" charset="77"/>
                <a:cs typeface="Calibri" panose="020F0502020204030204" pitchFamily="34" charset="0"/>
              </a:rPr>
              <a:t>Sanlúcar de Barrameda,</a:t>
            </a:r>
          </a:p>
          <a:p>
            <a:pPr marL="228600" indent="-228600">
              <a:lnSpc>
                <a:spcPct val="90000"/>
              </a:lnSpc>
              <a:spcBef>
                <a:spcPts val="1000"/>
              </a:spcBef>
              <a:buFont typeface="Arial" panose="020B0604020202020204" pitchFamily="34" charset="0"/>
              <a:buChar char="•"/>
            </a:pPr>
            <a:r>
              <a:rPr lang="nl-NL" sz="2800" dirty="0">
                <a:latin typeface="Abadi MT Condensed Light" panose="020B0306030101010103" pitchFamily="34" charset="77"/>
                <a:cs typeface="Calibri" panose="020F0502020204030204" pitchFamily="34" charset="0"/>
              </a:rPr>
              <a:t>El Puerto de Santa Maria</a:t>
            </a:r>
          </a:p>
        </p:txBody>
      </p:sp>
      <p:sp>
        <p:nvSpPr>
          <p:cNvPr id="8" name="Tekstvak 7">
            <a:extLst>
              <a:ext uri="{FF2B5EF4-FFF2-40B4-BE49-F238E27FC236}">
                <a16:creationId xmlns:a16="http://schemas.microsoft.com/office/drawing/2014/main" id="{8B584B8B-A2F7-83DA-A668-1656EB1C89E9}"/>
              </a:ext>
            </a:extLst>
          </p:cNvPr>
          <p:cNvSpPr txBox="1"/>
          <p:nvPr/>
        </p:nvSpPr>
        <p:spPr>
          <a:xfrm>
            <a:off x="838200" y="365126"/>
            <a:ext cx="10515600" cy="696632"/>
          </a:xfrm>
          <a:prstGeom prst="rect">
            <a:avLst/>
          </a:prstGeom>
        </p:spPr>
        <p:txBody>
          <a:bodyPr vert="horz" lIns="91440" tIns="45720" rIns="91440" bIns="45720" rtlCol="0" anchor="b">
            <a:normAutofit/>
          </a:bodyPr>
          <a:lstStyle/>
          <a:p>
            <a:pPr>
              <a:lnSpc>
                <a:spcPct val="90000"/>
              </a:lnSpc>
              <a:spcBef>
                <a:spcPct val="0"/>
              </a:spcBef>
              <a:spcAft>
                <a:spcPts val="600"/>
              </a:spcAft>
            </a:pPr>
            <a:r>
              <a:rPr lang="nl-NL" sz="4400" kern="1200" dirty="0">
                <a:latin typeface="+mj-lt"/>
                <a:ea typeface="+mj-ea"/>
                <a:cs typeface="+mj-cs"/>
              </a:rPr>
              <a:t>Jerez de la Frontera</a:t>
            </a:r>
          </a:p>
        </p:txBody>
      </p:sp>
    </p:spTree>
    <p:extLst>
      <p:ext uri="{BB962C8B-B14F-4D97-AF65-F5344CB8AC3E}">
        <p14:creationId xmlns:p14="http://schemas.microsoft.com/office/powerpoint/2010/main" val="323215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546FC-AD3A-B2A5-18DA-7DE15E6B71B0}"/>
              </a:ext>
            </a:extLst>
          </p:cNvPr>
          <p:cNvSpPr>
            <a:spLocks noGrp="1"/>
          </p:cNvSpPr>
          <p:nvPr>
            <p:ph type="title"/>
          </p:nvPr>
        </p:nvSpPr>
        <p:spPr>
          <a:xfrm>
            <a:off x="838199" y="404664"/>
            <a:ext cx="3932237" cy="1016000"/>
          </a:xfrm>
        </p:spPr>
        <p:txBody>
          <a:bodyPr anchor="t">
            <a:normAutofit/>
          </a:bodyPr>
          <a:lstStyle/>
          <a:p>
            <a:br>
              <a:rPr lang="nl-NL" sz="2200" b="1" dirty="0"/>
            </a:br>
            <a:r>
              <a:rPr lang="nl-NL" sz="2200" b="1" dirty="0"/>
              <a:t>Waar wordt deze wijn gemaakt?</a:t>
            </a:r>
            <a:endParaRPr lang="nl-NL" sz="2200" dirty="0"/>
          </a:p>
        </p:txBody>
      </p:sp>
      <p:pic>
        <p:nvPicPr>
          <p:cNvPr id="4" name="Afbeelding 3" descr="Afbeelding met poeder, sinaasappel&#10;&#10;Beschrijving automatisch gegenereerd met gemiddelde betrouwbaarheid">
            <a:extLst>
              <a:ext uri="{FF2B5EF4-FFF2-40B4-BE49-F238E27FC236}">
                <a16:creationId xmlns:a16="http://schemas.microsoft.com/office/drawing/2014/main" id="{E35E1685-6BAE-0817-C3D1-DCF1AE05C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447055"/>
            <a:ext cx="3253144" cy="4873625"/>
          </a:xfrm>
          <a:prstGeom prst="rect">
            <a:avLst/>
          </a:prstGeom>
          <a:noFill/>
        </p:spPr>
      </p:pic>
      <p:sp>
        <p:nvSpPr>
          <p:cNvPr id="3" name="Tijdelijke aanduiding voor inhoud 2">
            <a:extLst>
              <a:ext uri="{FF2B5EF4-FFF2-40B4-BE49-F238E27FC236}">
                <a16:creationId xmlns:a16="http://schemas.microsoft.com/office/drawing/2014/main" id="{9A0A61A8-A0D2-7619-6ADE-8F3F51784628}"/>
              </a:ext>
            </a:extLst>
          </p:cNvPr>
          <p:cNvSpPr>
            <a:spLocks noGrp="1"/>
          </p:cNvSpPr>
          <p:nvPr>
            <p:ph type="body" sz="half" idx="2"/>
          </p:nvPr>
        </p:nvSpPr>
        <p:spPr>
          <a:xfrm>
            <a:off x="838199" y="1556792"/>
            <a:ext cx="4897761" cy="4304257"/>
          </a:xfrm>
        </p:spPr>
        <p:txBody>
          <a:bodyPr>
            <a:noAutofit/>
          </a:bodyPr>
          <a:lstStyle/>
          <a:p>
            <a:pPr marL="0" indent="0">
              <a:buNone/>
            </a:pPr>
            <a:r>
              <a:rPr lang="nl-NL" sz="1800" b="1" kern="1200" dirty="0">
                <a:latin typeface="Abadi MT Condensed Light" panose="020B0306030101010103" pitchFamily="34" charset="77"/>
              </a:rPr>
              <a:t>In de Sherry-driehoek (</a:t>
            </a:r>
            <a:r>
              <a:rPr lang="nl-NL" sz="1800" b="0" i="0" u="none" strike="noStrike" dirty="0">
                <a:effectLst/>
                <a:latin typeface="Abadi MT Condensed Light" panose="020B0306030101010103" pitchFamily="34" charset="77"/>
              </a:rPr>
              <a:t>(triangulo))</a:t>
            </a:r>
            <a:r>
              <a:rPr lang="nl-NL" sz="1800" b="1" kern="1200" dirty="0">
                <a:latin typeface="Abadi MT Condensed Light" panose="020B0306030101010103" pitchFamily="34" charset="77"/>
              </a:rPr>
              <a:t>Jerez de la Frontera, Sanlúcar de Barrameda en El Puerto de Santa Maria vindt de productie plaats.</a:t>
            </a:r>
          </a:p>
          <a:p>
            <a:pPr marL="0" indent="0">
              <a:buNone/>
            </a:pPr>
            <a:endParaRPr lang="nl-NL" sz="1800" b="1" dirty="0">
              <a:latin typeface="Abadi MT Condensed Light" panose="020B0306030101010103" pitchFamily="34" charset="77"/>
            </a:endParaRPr>
          </a:p>
          <a:p>
            <a:pPr marL="0" indent="0">
              <a:buNone/>
            </a:pPr>
            <a:r>
              <a:rPr lang="nl-NL" sz="1800" b="1" dirty="0">
                <a:latin typeface="Abadi MT Condensed Light" panose="020B0306030101010103" pitchFamily="34" charset="77"/>
              </a:rPr>
              <a:t>Weetje:</a:t>
            </a:r>
          </a:p>
          <a:p>
            <a:pPr marL="0" indent="0">
              <a:buNone/>
            </a:pPr>
            <a:r>
              <a:rPr lang="nl-NL" sz="1800" b="0" i="0" u="none" strike="noStrike" dirty="0">
                <a:effectLst/>
                <a:latin typeface="Abadi MT Condensed Light" panose="020B0306030101010103" pitchFamily="34" charset="77"/>
              </a:rPr>
              <a:t>Sherry heeft geen jaaraanduiding. </a:t>
            </a:r>
          </a:p>
          <a:p>
            <a:pPr marL="0" indent="0">
              <a:buNone/>
            </a:pPr>
            <a:r>
              <a:rPr lang="nl-NL" sz="1800" b="0" i="0" u="none" strike="noStrike" dirty="0">
                <a:effectLst/>
                <a:latin typeface="Abadi MT Condensed Light" panose="020B0306030101010103" pitchFamily="34" charset="77"/>
              </a:rPr>
              <a:t>Elke sherry moet minstens 3 jaar in de driehoek rijpen,</a:t>
            </a:r>
          </a:p>
          <a:p>
            <a:pPr marL="0" indent="0">
              <a:buNone/>
            </a:pPr>
            <a:r>
              <a:rPr lang="nl-NL" sz="1800" dirty="0">
                <a:latin typeface="Abadi MT Condensed Light" panose="020B0306030101010103" pitchFamily="34" charset="77"/>
              </a:rPr>
              <a:t>Er zijn </a:t>
            </a:r>
            <a:r>
              <a:rPr lang="nl-NL" sz="1800" b="0" i="0" u="none" strike="noStrike" dirty="0">
                <a:effectLst/>
                <a:latin typeface="Abadi MT Condensed Light" panose="020B0306030101010103" pitchFamily="34" charset="77"/>
              </a:rPr>
              <a:t>2 aparte categorieën: </a:t>
            </a:r>
          </a:p>
          <a:p>
            <a:pPr marL="0" indent="0">
              <a:buNone/>
            </a:pPr>
            <a:r>
              <a:rPr lang="nl-NL" sz="1800" dirty="0">
                <a:latin typeface="Abadi MT Condensed Light" panose="020B0306030101010103" pitchFamily="34" charset="77"/>
              </a:rPr>
              <a:t>- VOS (Vinum Optimum Signatum/ Very: </a:t>
            </a:r>
            <a:r>
              <a:rPr lang="nl-NL" sz="1800" b="0" i="0" u="none" strike="noStrike" dirty="0">
                <a:effectLst/>
                <a:latin typeface="Abadi MT Condensed Light" panose="020B0306030101010103" pitchFamily="34" charset="77"/>
              </a:rPr>
              <a:t>oude sherry  met minimaal 20 jaar rijping</a:t>
            </a:r>
          </a:p>
          <a:p>
            <a:pPr marL="0" indent="0">
              <a:buNone/>
            </a:pPr>
            <a:r>
              <a:rPr lang="nl-NL" sz="1800" dirty="0">
                <a:latin typeface="Abadi MT Condensed Light" panose="020B0306030101010103" pitchFamily="34" charset="77"/>
              </a:rPr>
              <a:t>- </a:t>
            </a:r>
            <a:r>
              <a:rPr lang="nl-NL" sz="1800" b="0" i="0" u="none" strike="noStrike" dirty="0">
                <a:effectLst/>
                <a:latin typeface="Abadi MT Condensed Light" panose="020B0306030101010103" pitchFamily="34" charset="77"/>
              </a:rPr>
              <a:t>VORS (Vinum Optimum Rare Signatum/ Very Old Rare Sherry) met minimaal 30 jaar rijping.</a:t>
            </a:r>
            <a:endParaRPr lang="nl-NL" sz="1800" b="1" kern="1200" dirty="0">
              <a:latin typeface="Abadi MT Condensed Light" panose="020B0306030101010103" pitchFamily="34" charset="77"/>
            </a:endParaRPr>
          </a:p>
          <a:p>
            <a:endParaRPr lang="nl-NL" sz="1800" dirty="0">
              <a:latin typeface="Abadi MT Condensed Light" panose="020B0306030101010103" pitchFamily="34" charset="77"/>
            </a:endParaRPr>
          </a:p>
        </p:txBody>
      </p:sp>
      <p:sp>
        <p:nvSpPr>
          <p:cNvPr id="5" name="Tekstvak 4">
            <a:extLst>
              <a:ext uri="{FF2B5EF4-FFF2-40B4-BE49-F238E27FC236}">
                <a16:creationId xmlns:a16="http://schemas.microsoft.com/office/drawing/2014/main" id="{5F489859-158B-CF1F-B203-2F66C49D5352}"/>
              </a:ext>
            </a:extLst>
          </p:cNvPr>
          <p:cNvSpPr txBox="1"/>
          <p:nvPr/>
        </p:nvSpPr>
        <p:spPr>
          <a:xfrm>
            <a:off x="7032104" y="5630216"/>
            <a:ext cx="2425921" cy="461665"/>
          </a:xfrm>
          <a:prstGeom prst="rect">
            <a:avLst/>
          </a:prstGeom>
          <a:noFill/>
        </p:spPr>
        <p:txBody>
          <a:bodyPr wrap="none" rtlCol="0">
            <a:spAutoFit/>
          </a:bodyPr>
          <a:lstStyle/>
          <a:p>
            <a:r>
              <a:rPr lang="nl-NL" sz="1200" i="1" dirty="0"/>
              <a:t>Beeld van Flor</a:t>
            </a:r>
          </a:p>
          <a:p>
            <a:r>
              <a:rPr lang="nl-NL" sz="1200" i="1" dirty="0"/>
              <a:t>Van stock Adobe gedownload </a:t>
            </a:r>
          </a:p>
        </p:txBody>
      </p:sp>
    </p:spTree>
    <p:extLst>
      <p:ext uri="{BB962C8B-B14F-4D97-AF65-F5344CB8AC3E}">
        <p14:creationId xmlns:p14="http://schemas.microsoft.com/office/powerpoint/2010/main" val="195043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inhoud 14" descr="Afbeelding met buitenshuis, standbeeld, beeldhouwwerk, boom&#10;&#10;Automatisch gegenereerde beschrijving">
            <a:extLst>
              <a:ext uri="{FF2B5EF4-FFF2-40B4-BE49-F238E27FC236}">
                <a16:creationId xmlns:a16="http://schemas.microsoft.com/office/drawing/2014/main" id="{C1404DDE-5037-894A-07DA-92C52482F75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0016" y="404664"/>
            <a:ext cx="3671018" cy="4894691"/>
          </a:xfrm>
        </p:spPr>
      </p:pic>
      <p:sp>
        <p:nvSpPr>
          <p:cNvPr id="12" name="Title 1">
            <a:extLst>
              <a:ext uri="{FF2B5EF4-FFF2-40B4-BE49-F238E27FC236}">
                <a16:creationId xmlns:a16="http://schemas.microsoft.com/office/drawing/2014/main" id="{4549ECC1-B56D-B9C7-3DCA-CFA91537CE2D}"/>
              </a:ext>
            </a:extLst>
          </p:cNvPr>
          <p:cNvSpPr>
            <a:spLocks noGrp="1"/>
          </p:cNvSpPr>
          <p:nvPr>
            <p:ph type="title"/>
          </p:nvPr>
        </p:nvSpPr>
        <p:spPr>
          <a:xfrm>
            <a:off x="551384" y="228999"/>
            <a:ext cx="4249688" cy="1008112"/>
          </a:xfrm>
        </p:spPr>
        <p:txBody>
          <a:bodyPr vert="horz" lIns="91440" tIns="45720" rIns="91440" bIns="45720" rtlCol="0" anchor="b">
            <a:noAutofit/>
          </a:bodyPr>
          <a:lstStyle/>
          <a:p>
            <a:r>
              <a:rPr lang="nl-NL" sz="3200" b="1" kern="1200" dirty="0">
                <a:solidFill>
                  <a:schemeClr val="accent5">
                    <a:lumMod val="50000"/>
                  </a:schemeClr>
                </a:solidFill>
                <a:latin typeface="+mj-lt"/>
                <a:ea typeface="+mj-ea"/>
                <a:cs typeface="+mj-cs"/>
              </a:rPr>
              <a:t>Wat is Sherry?</a:t>
            </a:r>
            <a:br>
              <a:rPr lang="nl-NL" sz="2400" b="1" kern="1200" dirty="0">
                <a:solidFill>
                  <a:schemeClr val="tx2"/>
                </a:solidFill>
                <a:latin typeface="+mj-lt"/>
                <a:ea typeface="+mj-ea"/>
                <a:cs typeface="+mj-cs"/>
              </a:rPr>
            </a:br>
            <a:endParaRPr lang="nl-NL" sz="2400" b="1" kern="1200" dirty="0">
              <a:solidFill>
                <a:schemeClr val="tx2"/>
              </a:solidFill>
              <a:latin typeface="+mj-lt"/>
              <a:ea typeface="+mj-ea"/>
              <a:cs typeface="+mj-cs"/>
            </a:endParaRPr>
          </a:p>
        </p:txBody>
      </p:sp>
      <p:graphicFrame>
        <p:nvGraphicFramePr>
          <p:cNvPr id="19" name="Tekstvak 6">
            <a:extLst>
              <a:ext uri="{FF2B5EF4-FFF2-40B4-BE49-F238E27FC236}">
                <a16:creationId xmlns:a16="http://schemas.microsoft.com/office/drawing/2014/main" id="{06B46889-4EB1-E63E-8798-E79C3A6E0197}"/>
              </a:ext>
            </a:extLst>
          </p:cNvPr>
          <p:cNvGraphicFramePr/>
          <p:nvPr>
            <p:extLst>
              <p:ext uri="{D42A27DB-BD31-4B8C-83A1-F6EECF244321}">
                <p14:modId xmlns:p14="http://schemas.microsoft.com/office/powerpoint/2010/main" val="2784495128"/>
              </p:ext>
            </p:extLst>
          </p:nvPr>
        </p:nvGraphicFramePr>
        <p:xfrm>
          <a:off x="551384" y="1389971"/>
          <a:ext cx="5183188" cy="4295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5">
            <a:extLst>
              <a:ext uri="{FF2B5EF4-FFF2-40B4-BE49-F238E27FC236}">
                <a16:creationId xmlns:a16="http://schemas.microsoft.com/office/drawing/2014/main" id="{B9839623-69AB-380C-6217-A30517B26F6B}"/>
              </a:ext>
            </a:extLst>
          </p:cNvPr>
          <p:cNvSpPr txBox="1"/>
          <p:nvPr/>
        </p:nvSpPr>
        <p:spPr>
          <a:xfrm>
            <a:off x="6091017" y="5454661"/>
            <a:ext cx="5240024" cy="461665"/>
          </a:xfrm>
          <a:prstGeom prst="rect">
            <a:avLst/>
          </a:prstGeom>
          <a:noFill/>
        </p:spPr>
        <p:txBody>
          <a:bodyPr wrap="none" rtlCol="0">
            <a:spAutoFit/>
          </a:bodyPr>
          <a:lstStyle/>
          <a:p>
            <a:r>
              <a:rPr lang="nl-NL" sz="1200" b="1" i="1" u="none" strike="noStrike" dirty="0">
                <a:solidFill>
                  <a:srgbClr val="5F6368"/>
                </a:solidFill>
                <a:effectLst/>
              </a:rPr>
              <a:t>Fotograaf: Maarten  Niland</a:t>
            </a:r>
          </a:p>
          <a:p>
            <a:r>
              <a:rPr lang="nl-NL" sz="1200" b="1" i="1" u="none" strike="noStrike" dirty="0">
                <a:solidFill>
                  <a:srgbClr val="5F6368"/>
                </a:solidFill>
                <a:effectLst/>
              </a:rPr>
              <a:t>Standbeeld</a:t>
            </a:r>
            <a:r>
              <a:rPr lang="nl-NL" sz="1200" b="0" i="1" u="none" strike="noStrike" dirty="0">
                <a:solidFill>
                  <a:srgbClr val="4D5156"/>
                </a:solidFill>
                <a:effectLst/>
              </a:rPr>
              <a:t> van </a:t>
            </a:r>
            <a:r>
              <a:rPr lang="nl-NL" sz="1200" b="1" i="1" u="none" strike="noStrike" dirty="0">
                <a:solidFill>
                  <a:srgbClr val="5F6368"/>
                </a:solidFill>
                <a:effectLst/>
              </a:rPr>
              <a:t>Tio Pepe</a:t>
            </a:r>
            <a:r>
              <a:rPr lang="nl-NL" sz="1200" b="0" i="1" u="none" strike="noStrike" dirty="0">
                <a:solidFill>
                  <a:srgbClr val="4D5156"/>
                </a:solidFill>
                <a:effectLst/>
              </a:rPr>
              <a:t> dichtbij Kathedraal in </a:t>
            </a:r>
            <a:r>
              <a:rPr lang="nl-NL" sz="1200" b="1" i="1" u="none" strike="noStrike" dirty="0">
                <a:solidFill>
                  <a:srgbClr val="5F6368"/>
                </a:solidFill>
                <a:effectLst/>
              </a:rPr>
              <a:t>Jerez</a:t>
            </a:r>
            <a:r>
              <a:rPr lang="nl-NL" sz="1200" b="0" i="1" u="none" strike="noStrike" dirty="0">
                <a:solidFill>
                  <a:srgbClr val="4D5156"/>
                </a:solidFill>
                <a:effectLst/>
              </a:rPr>
              <a:t> de la Frontera</a:t>
            </a:r>
            <a:endParaRPr lang="nl-NL" sz="12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479425"/>
            <a:ext cx="3932237" cy="1016000"/>
          </a:xfrm>
        </p:spPr>
        <p:txBody>
          <a:bodyPr vert="horz" lIns="91440" tIns="45720" rIns="91440" bIns="45720" rtlCol="0" anchor="t">
            <a:normAutofit/>
          </a:bodyPr>
          <a:lstStyle/>
          <a:p>
            <a:r>
              <a:rPr lang="nl-NL" sz="4000" b="1" kern="1200" dirty="0">
                <a:solidFill>
                  <a:schemeClr val="accent1"/>
                </a:solidFill>
                <a:latin typeface="+mj-lt"/>
                <a:ea typeface="+mj-ea"/>
                <a:cs typeface="+mj-cs"/>
              </a:rPr>
              <a:t>Terroir</a:t>
            </a:r>
          </a:p>
        </p:txBody>
      </p:sp>
      <p:sp>
        <p:nvSpPr>
          <p:cNvPr id="4" name="Tekstvak 3">
            <a:extLst>
              <a:ext uri="{FF2B5EF4-FFF2-40B4-BE49-F238E27FC236}">
                <a16:creationId xmlns:a16="http://schemas.microsoft.com/office/drawing/2014/main" id="{674877A8-338B-4987-78B3-D875620647CF}"/>
              </a:ext>
            </a:extLst>
          </p:cNvPr>
          <p:cNvSpPr txBox="1"/>
          <p:nvPr/>
        </p:nvSpPr>
        <p:spPr>
          <a:xfrm>
            <a:off x="695399" y="1269386"/>
            <a:ext cx="3932237" cy="3857625"/>
          </a:xfrm>
          <a:prstGeom prst="rect">
            <a:avLst/>
          </a:prstGeom>
        </p:spPr>
        <p:txBody>
          <a:bodyPr vert="horz" lIns="91440" tIns="45720" rIns="91440" bIns="45720" rtlCol="0">
            <a:normAutofit/>
          </a:bodyPr>
          <a:lstStyle/>
          <a:p>
            <a:pPr>
              <a:lnSpc>
                <a:spcPct val="90000"/>
              </a:lnSpc>
              <a:spcBef>
                <a:spcPts val="1000"/>
              </a:spcBef>
            </a:pPr>
            <a:r>
              <a:rPr lang="nl-NL" sz="2400" kern="1200" dirty="0">
                <a:latin typeface="Abadi MT Condensed Light" panose="020B0306030101010103" pitchFamily="34" charset="77"/>
                <a:cs typeface="Calibri" panose="020F0502020204030204" pitchFamily="34" charset="0"/>
              </a:rPr>
              <a:t>Bodem is kalkrijk. De kalkbodem wordt albariza genoemd, dat wit betekent. Dat zorgt ervoor dat </a:t>
            </a:r>
            <a:r>
              <a:rPr lang="nl-NL" sz="2400" dirty="0">
                <a:latin typeface="Abadi MT Condensed Light" panose="020B0306030101010103" pitchFamily="34" charset="77"/>
                <a:cs typeface="Calibri" panose="020F0502020204030204" pitchFamily="34" charset="0"/>
              </a:rPr>
              <a:t>het water </a:t>
            </a:r>
            <a:r>
              <a:rPr lang="nl-NL" sz="2400" kern="1200" dirty="0">
                <a:latin typeface="Abadi MT Condensed Light" panose="020B0306030101010103" pitchFamily="34" charset="77"/>
                <a:cs typeface="Calibri" panose="020F0502020204030204" pitchFamily="34" charset="0"/>
              </a:rPr>
              <a:t>zomers lang vast wordt houden. </a:t>
            </a:r>
          </a:p>
          <a:p>
            <a:pPr>
              <a:lnSpc>
                <a:spcPct val="90000"/>
              </a:lnSpc>
              <a:spcBef>
                <a:spcPts val="1000"/>
              </a:spcBef>
            </a:pPr>
            <a:r>
              <a:rPr lang="nl-NL" sz="2400" kern="1200" dirty="0">
                <a:latin typeface="Abadi MT Condensed Light" panose="020B0306030101010103" pitchFamily="34" charset="77"/>
                <a:cs typeface="Calibri" panose="020F0502020204030204" pitchFamily="34" charset="0"/>
              </a:rPr>
              <a:t>De kalkrijke bodem geeft de wijn een speciale ziltige aroma.</a:t>
            </a:r>
          </a:p>
          <a:p>
            <a:pPr>
              <a:lnSpc>
                <a:spcPct val="90000"/>
              </a:lnSpc>
              <a:spcBef>
                <a:spcPts val="1000"/>
              </a:spcBef>
            </a:pPr>
            <a:endParaRPr lang="nl-NL" sz="2400" kern="1200" dirty="0">
              <a:latin typeface="Abadi MT Condensed Light" panose="020B0306030101010103" pitchFamily="34" charset="77"/>
              <a:cs typeface="Calibri" panose="020F0502020204030204" pitchFamily="34" charset="0"/>
            </a:endParaRPr>
          </a:p>
        </p:txBody>
      </p:sp>
      <p:graphicFrame>
        <p:nvGraphicFramePr>
          <p:cNvPr id="6" name="Tekstvak 2">
            <a:extLst>
              <a:ext uri="{FF2B5EF4-FFF2-40B4-BE49-F238E27FC236}">
                <a16:creationId xmlns:a16="http://schemas.microsoft.com/office/drawing/2014/main" id="{BE5501FC-656A-11D2-9130-360B58F0D1CA}"/>
              </a:ext>
            </a:extLst>
          </p:cNvPr>
          <p:cNvGraphicFramePr/>
          <p:nvPr>
            <p:extLst>
              <p:ext uri="{D42A27DB-BD31-4B8C-83A1-F6EECF244321}">
                <p14:modId xmlns:p14="http://schemas.microsoft.com/office/powerpoint/2010/main" val="3174618984"/>
              </p:ext>
            </p:extLst>
          </p:nvPr>
        </p:nvGraphicFramePr>
        <p:xfrm>
          <a:off x="4793610"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Afbeelding 4" descr="Afbeelding met buitenshuis, landschap, wijngaard, landbouw&#10;&#10;Automatisch gegenereerde beschrijving">
            <a:extLst>
              <a:ext uri="{FF2B5EF4-FFF2-40B4-BE49-F238E27FC236}">
                <a16:creationId xmlns:a16="http://schemas.microsoft.com/office/drawing/2014/main" id="{CAAE7327-B9D9-E0AB-4366-953471F5DB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236" y="3935268"/>
            <a:ext cx="3679180" cy="1981704"/>
          </a:xfrm>
          <a:prstGeom prst="rect">
            <a:avLst/>
          </a:prstGeom>
        </p:spPr>
      </p:pic>
      <p:sp>
        <p:nvSpPr>
          <p:cNvPr id="7" name="Tekstvak 6">
            <a:extLst>
              <a:ext uri="{FF2B5EF4-FFF2-40B4-BE49-F238E27FC236}">
                <a16:creationId xmlns:a16="http://schemas.microsoft.com/office/drawing/2014/main" id="{14531CCA-3874-0D84-A78B-6891B461AB74}"/>
              </a:ext>
            </a:extLst>
          </p:cNvPr>
          <p:cNvSpPr txBox="1"/>
          <p:nvPr/>
        </p:nvSpPr>
        <p:spPr>
          <a:xfrm>
            <a:off x="691236" y="5918078"/>
            <a:ext cx="2481770" cy="261610"/>
          </a:xfrm>
          <a:prstGeom prst="rect">
            <a:avLst/>
          </a:prstGeom>
          <a:noFill/>
        </p:spPr>
        <p:txBody>
          <a:bodyPr wrap="none" rtlCol="0">
            <a:spAutoFit/>
          </a:bodyPr>
          <a:lstStyle/>
          <a:p>
            <a:r>
              <a:rPr lang="nl-NL" sz="1100" i="1" dirty="0"/>
              <a:t>Foto van google: </a:t>
            </a:r>
            <a:r>
              <a:rPr lang="nl-NL" sz="1100" i="1" dirty="0" err="1"/>
              <a:t>Grandawijnen.nl</a:t>
            </a:r>
            <a:endParaRPr lang="nl-NL" sz="1100" i="1" dirty="0"/>
          </a:p>
        </p:txBody>
      </p:sp>
    </p:spTree>
    <p:extLst>
      <p:ext uri="{BB962C8B-B14F-4D97-AF65-F5344CB8AC3E}">
        <p14:creationId xmlns:p14="http://schemas.microsoft.com/office/powerpoint/2010/main" val="334684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696632"/>
          </a:xfrm>
        </p:spPr>
        <p:txBody>
          <a:bodyPr anchor="b">
            <a:normAutofit/>
          </a:bodyPr>
          <a:lstStyle/>
          <a:p>
            <a:br>
              <a:rPr lang="nl-NL" sz="1800" dirty="0">
                <a:latin typeface="+mn-lt"/>
              </a:rPr>
            </a:br>
            <a:endParaRPr lang="nl-NL" sz="1800" dirty="0">
              <a:latin typeface="+mn-lt"/>
            </a:endParaRPr>
          </a:p>
        </p:txBody>
      </p:sp>
      <p:sp>
        <p:nvSpPr>
          <p:cNvPr id="7" name="Tekstvak 6">
            <a:extLst>
              <a:ext uri="{FF2B5EF4-FFF2-40B4-BE49-F238E27FC236}">
                <a16:creationId xmlns:a16="http://schemas.microsoft.com/office/drawing/2014/main" id="{BA98FEFD-F9B6-8814-87EA-2517FC934E70}"/>
              </a:ext>
            </a:extLst>
          </p:cNvPr>
          <p:cNvSpPr txBox="1"/>
          <p:nvPr/>
        </p:nvSpPr>
        <p:spPr>
          <a:xfrm>
            <a:off x="4510608" y="115588"/>
            <a:ext cx="6264697" cy="465068"/>
          </a:xfrm>
          <a:prstGeom prst="rect">
            <a:avLst/>
          </a:prstGeom>
        </p:spPr>
        <p:txBody>
          <a:bodyPr vert="horz" lIns="91440" tIns="45720" rIns="91440" bIns="45720" rtlCol="0">
            <a:noAutofit/>
          </a:bodyPr>
          <a:lstStyle/>
          <a:p>
            <a:pPr>
              <a:spcBef>
                <a:spcPts val="1000"/>
              </a:spcBef>
            </a:pPr>
            <a:r>
              <a:rPr lang="en-US" sz="2800" b="1" kern="1200" dirty="0"/>
              <a:t>Hoe wordt Sherry gemaakt?</a:t>
            </a:r>
          </a:p>
        </p:txBody>
      </p:sp>
      <p:sp>
        <p:nvSpPr>
          <p:cNvPr id="8" name="Tijdelijke aanduiding voor inhoud 3">
            <a:extLst>
              <a:ext uri="{FF2B5EF4-FFF2-40B4-BE49-F238E27FC236}">
                <a16:creationId xmlns:a16="http://schemas.microsoft.com/office/drawing/2014/main" id="{69A94351-0318-8EFA-E1F3-0BDF9426841F}"/>
              </a:ext>
            </a:extLst>
          </p:cNvPr>
          <p:cNvSpPr txBox="1">
            <a:spLocks/>
          </p:cNvSpPr>
          <p:nvPr/>
        </p:nvSpPr>
        <p:spPr>
          <a:xfrm>
            <a:off x="2730500" y="1628799"/>
            <a:ext cx="8623301" cy="4548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endParaRPr lang="pt-BR" sz="1800" dirty="0">
              <a:latin typeface="+mn-lt"/>
            </a:endParaRPr>
          </a:p>
        </p:txBody>
      </p:sp>
      <p:sp>
        <p:nvSpPr>
          <p:cNvPr id="10" name="Tekstvak 9">
            <a:extLst>
              <a:ext uri="{FF2B5EF4-FFF2-40B4-BE49-F238E27FC236}">
                <a16:creationId xmlns:a16="http://schemas.microsoft.com/office/drawing/2014/main" id="{B6343BF7-F6EF-279D-1F7D-EBA35DA5C4A0}"/>
              </a:ext>
            </a:extLst>
          </p:cNvPr>
          <p:cNvSpPr txBox="1"/>
          <p:nvPr/>
        </p:nvSpPr>
        <p:spPr>
          <a:xfrm>
            <a:off x="4510608" y="813191"/>
            <a:ext cx="7560840" cy="1877437"/>
          </a:xfrm>
          <a:prstGeom prst="rect">
            <a:avLst/>
          </a:prstGeom>
          <a:noFill/>
        </p:spPr>
        <p:txBody>
          <a:bodyPr wrap="square" rtlCol="0">
            <a:spAutoFit/>
          </a:bodyPr>
          <a:lstStyle/>
          <a:p>
            <a:pPr defTabSz="466344">
              <a:spcAft>
                <a:spcPts val="600"/>
              </a:spcAft>
            </a:pPr>
            <a:r>
              <a:rPr lang="nl-NL" sz="1600" b="1" kern="1200" dirty="0">
                <a:solidFill>
                  <a:schemeClr val="accent4"/>
                </a:solidFill>
                <a:ea typeface="+mn-ea"/>
                <a:cs typeface="+mn-cs"/>
              </a:rPr>
              <a:t>Oogsten: </a:t>
            </a:r>
          </a:p>
          <a:p>
            <a:pPr defTabSz="466344">
              <a:spcAft>
                <a:spcPts val="600"/>
              </a:spcAft>
            </a:pPr>
            <a:r>
              <a:rPr lang="nl-NL" sz="1600" kern="1200" dirty="0">
                <a:solidFill>
                  <a:schemeClr val="tx1"/>
                </a:solidFill>
                <a:ea typeface="+mn-ea"/>
                <a:cs typeface="+mn-cs"/>
              </a:rPr>
              <a:t>In de tweede week van september worden de rijpe druiven geoogst met de hand. </a:t>
            </a:r>
          </a:p>
          <a:p>
            <a:pPr defTabSz="466344">
              <a:spcAft>
                <a:spcPts val="600"/>
              </a:spcAft>
            </a:pPr>
            <a:r>
              <a:rPr lang="nl-NL" sz="1600" kern="1200" dirty="0">
                <a:solidFill>
                  <a:schemeClr val="tx1"/>
                </a:solidFill>
                <a:ea typeface="+mn-ea"/>
                <a:cs typeface="+mn-cs"/>
              </a:rPr>
              <a:t>Er wordt verschillende keren geoogst. De geoogste druiven worden eerst </a:t>
            </a:r>
          </a:p>
          <a:p>
            <a:pPr defTabSz="466344">
              <a:spcAft>
                <a:spcPts val="600"/>
              </a:spcAft>
            </a:pPr>
            <a:r>
              <a:rPr lang="nl-NL" sz="1600" kern="1200" dirty="0">
                <a:solidFill>
                  <a:schemeClr val="tx1"/>
                </a:solidFill>
                <a:ea typeface="+mn-ea"/>
                <a:cs typeface="+mn-cs"/>
              </a:rPr>
              <a:t>1 dag op matten gedroogd.</a:t>
            </a:r>
          </a:p>
          <a:p>
            <a:pPr>
              <a:spcAft>
                <a:spcPts val="600"/>
              </a:spcAft>
            </a:pPr>
            <a:endParaRPr lang="nl-NL" sz="1600" dirty="0"/>
          </a:p>
        </p:txBody>
      </p:sp>
      <p:sp>
        <p:nvSpPr>
          <p:cNvPr id="11" name="Tekstvak 10">
            <a:extLst>
              <a:ext uri="{FF2B5EF4-FFF2-40B4-BE49-F238E27FC236}">
                <a16:creationId xmlns:a16="http://schemas.microsoft.com/office/drawing/2014/main" id="{A77EE058-784B-1BBD-EF73-56793E3D7069}"/>
              </a:ext>
            </a:extLst>
          </p:cNvPr>
          <p:cNvSpPr txBox="1"/>
          <p:nvPr/>
        </p:nvSpPr>
        <p:spPr>
          <a:xfrm>
            <a:off x="4430802" y="4223390"/>
            <a:ext cx="7506863" cy="1308050"/>
          </a:xfrm>
          <a:prstGeom prst="rect">
            <a:avLst/>
          </a:prstGeom>
          <a:noFill/>
        </p:spPr>
        <p:txBody>
          <a:bodyPr wrap="none" rtlCol="0">
            <a:spAutoFit/>
          </a:bodyPr>
          <a:lstStyle/>
          <a:p>
            <a:pPr defTabSz="466344">
              <a:spcAft>
                <a:spcPts val="600"/>
              </a:spcAft>
            </a:pPr>
            <a:r>
              <a:rPr lang="nl-NL" sz="1600" b="1" kern="1200" dirty="0">
                <a:solidFill>
                  <a:schemeClr val="accent4"/>
                </a:solidFill>
                <a:ea typeface="+mn-ea"/>
                <a:cs typeface="+mn-cs"/>
              </a:rPr>
              <a:t>Rijping:</a:t>
            </a:r>
          </a:p>
          <a:p>
            <a:pPr defTabSz="466344">
              <a:spcAft>
                <a:spcPts val="600"/>
              </a:spcAft>
            </a:pPr>
            <a:r>
              <a:rPr lang="nl-NL" sz="1600" kern="1200" dirty="0">
                <a:solidFill>
                  <a:schemeClr val="tx1"/>
                </a:solidFill>
                <a:ea typeface="+mn-ea"/>
                <a:cs typeface="+mn-cs"/>
              </a:rPr>
              <a:t>Er wordt dan een keuze gemaakt uit twee verschillende opties van rijping: </a:t>
            </a:r>
          </a:p>
          <a:p>
            <a:pPr marL="174879" indent="-174879" defTabSz="466344">
              <a:spcAft>
                <a:spcPts val="600"/>
              </a:spcAft>
              <a:buAutoNum type="arabicPeriod"/>
            </a:pPr>
            <a:r>
              <a:rPr lang="nl-NL" sz="1600" kern="1200" dirty="0">
                <a:solidFill>
                  <a:schemeClr val="tx1"/>
                </a:solidFill>
                <a:ea typeface="+mn-ea"/>
                <a:cs typeface="+mn-cs"/>
              </a:rPr>
              <a:t>Biologische rijping:  Fino</a:t>
            </a:r>
            <a:endParaRPr lang="nl-NL" sz="1600" kern="0" dirty="0">
              <a:solidFill>
                <a:srgbClr val="676767"/>
              </a:solidFill>
              <a:ea typeface="+mn-ea"/>
              <a:cs typeface="+mn-cs"/>
            </a:endParaRPr>
          </a:p>
          <a:p>
            <a:pPr marL="174879" indent="-174879" defTabSz="466344">
              <a:spcAft>
                <a:spcPts val="600"/>
              </a:spcAft>
              <a:buAutoNum type="arabicPeriod"/>
            </a:pPr>
            <a:r>
              <a:rPr lang="nl-NL" sz="1600" kern="1200" dirty="0">
                <a:solidFill>
                  <a:schemeClr val="tx1"/>
                </a:solidFill>
                <a:ea typeface="+mn-ea"/>
                <a:cs typeface="+mn-cs"/>
              </a:rPr>
              <a:t>Oxidatieve rijping: Olorosso</a:t>
            </a:r>
            <a:endParaRPr lang="nl-NL" sz="1600" dirty="0"/>
          </a:p>
        </p:txBody>
      </p:sp>
      <p:sp>
        <p:nvSpPr>
          <p:cNvPr id="12" name="Tekstvak 11">
            <a:extLst>
              <a:ext uri="{FF2B5EF4-FFF2-40B4-BE49-F238E27FC236}">
                <a16:creationId xmlns:a16="http://schemas.microsoft.com/office/drawing/2014/main" id="{FA580D4C-3935-FD72-5D3D-BED4041B539F}"/>
              </a:ext>
            </a:extLst>
          </p:cNvPr>
          <p:cNvSpPr txBox="1"/>
          <p:nvPr/>
        </p:nvSpPr>
        <p:spPr>
          <a:xfrm>
            <a:off x="4430802" y="2385598"/>
            <a:ext cx="6627196" cy="1554272"/>
          </a:xfrm>
          <a:prstGeom prst="rect">
            <a:avLst/>
          </a:prstGeom>
          <a:noFill/>
        </p:spPr>
        <p:txBody>
          <a:bodyPr wrap="square" rtlCol="0">
            <a:spAutoFit/>
          </a:bodyPr>
          <a:lstStyle/>
          <a:p>
            <a:pPr defTabSz="466344">
              <a:spcAft>
                <a:spcPts val="600"/>
              </a:spcAft>
            </a:pPr>
            <a:r>
              <a:rPr lang="nl-NL" sz="1600" b="1" kern="1200" dirty="0">
                <a:solidFill>
                  <a:schemeClr val="accent4"/>
                </a:solidFill>
                <a:ea typeface="+mn-ea"/>
                <a:cs typeface="+mn-cs"/>
              </a:rPr>
              <a:t>Persen en vergisten:</a:t>
            </a:r>
          </a:p>
          <a:p>
            <a:pPr marL="145733" indent="-145733" defTabSz="466344">
              <a:spcAft>
                <a:spcPts val="600"/>
              </a:spcAft>
              <a:buFont typeface="Arial" panose="020B0604020202020204" pitchFamily="34" charset="0"/>
              <a:buChar char="•"/>
            </a:pPr>
            <a:r>
              <a:rPr lang="nl-NL" sz="1600" kern="1200" dirty="0">
                <a:solidFill>
                  <a:schemeClr val="tx1"/>
                </a:solidFill>
                <a:ea typeface="+mn-ea"/>
                <a:cs typeface="+mn-cs"/>
              </a:rPr>
              <a:t>De most wordt na het persen bovengronds in opslagplaatsen geplaatst. </a:t>
            </a:r>
          </a:p>
          <a:p>
            <a:pPr marL="145733" indent="-145733" defTabSz="466344">
              <a:spcAft>
                <a:spcPts val="600"/>
              </a:spcAft>
              <a:buFont typeface="Arial" panose="020B0604020202020204" pitchFamily="34" charset="0"/>
              <a:buChar char="•"/>
            </a:pPr>
            <a:r>
              <a:rPr lang="nl-NL" sz="1600" kern="1200" dirty="0">
                <a:solidFill>
                  <a:schemeClr val="tx1"/>
                </a:solidFill>
                <a:ea typeface="+mn-ea"/>
                <a:cs typeface="+mn-cs"/>
              </a:rPr>
              <a:t>De most wordt volledig vergist.</a:t>
            </a:r>
          </a:p>
          <a:p>
            <a:pPr marL="145733" indent="-145733" defTabSz="466344">
              <a:spcAft>
                <a:spcPts val="600"/>
              </a:spcAft>
              <a:buFont typeface="Arial" panose="020B0604020202020204" pitchFamily="34" charset="0"/>
              <a:buChar char="•"/>
            </a:pPr>
            <a:r>
              <a:rPr lang="nl-NL" sz="1600" kern="1200" dirty="0">
                <a:solidFill>
                  <a:schemeClr val="tx1"/>
                </a:solidFill>
                <a:ea typeface="+mn-ea"/>
                <a:cs typeface="+mn-cs"/>
              </a:rPr>
              <a:t>Daarna wordt deze jonge most in fusten gedaan.</a:t>
            </a:r>
            <a:endParaRPr lang="nl-NL" sz="1600" dirty="0"/>
          </a:p>
        </p:txBody>
      </p:sp>
      <p:sp>
        <p:nvSpPr>
          <p:cNvPr id="13" name="Tekstvak 12">
            <a:extLst>
              <a:ext uri="{FF2B5EF4-FFF2-40B4-BE49-F238E27FC236}">
                <a16:creationId xmlns:a16="http://schemas.microsoft.com/office/drawing/2014/main" id="{B7943B52-C4F6-21CE-9498-5C40EF9F1E9B}"/>
              </a:ext>
            </a:extLst>
          </p:cNvPr>
          <p:cNvSpPr txBox="1"/>
          <p:nvPr/>
        </p:nvSpPr>
        <p:spPr>
          <a:xfrm>
            <a:off x="216650" y="5593803"/>
            <a:ext cx="4484689" cy="600164"/>
          </a:xfrm>
          <a:prstGeom prst="rect">
            <a:avLst/>
          </a:prstGeom>
          <a:noFill/>
        </p:spPr>
        <p:txBody>
          <a:bodyPr wrap="none" rtlCol="0">
            <a:spAutoFit/>
          </a:bodyPr>
          <a:lstStyle/>
          <a:p>
            <a:pPr defTabSz="466344">
              <a:spcAft>
                <a:spcPts val="600"/>
              </a:spcAft>
            </a:pPr>
            <a:r>
              <a:rPr lang="nl-NL" sz="1400" b="1" i="1" u="none" strike="noStrike" dirty="0">
                <a:solidFill>
                  <a:srgbClr val="5F6368"/>
                </a:solidFill>
                <a:effectLst/>
              </a:rPr>
              <a:t>Fotograaf: Maarten  Niland</a:t>
            </a:r>
          </a:p>
          <a:p>
            <a:pPr defTabSz="466344">
              <a:spcAft>
                <a:spcPts val="600"/>
              </a:spcAft>
            </a:pPr>
            <a:r>
              <a:rPr lang="nl-NL" sz="1400" kern="1200" dirty="0">
                <a:solidFill>
                  <a:schemeClr val="accent5">
                    <a:lumMod val="50000"/>
                  </a:schemeClr>
                </a:solidFill>
                <a:ea typeface="+mn-ea"/>
                <a:cs typeface="+mn-cs"/>
              </a:rPr>
              <a:t>Overzicht wordt bijgehouden door aantekeningen</a:t>
            </a:r>
            <a:endParaRPr lang="nl-NL" sz="1400" dirty="0">
              <a:solidFill>
                <a:schemeClr val="accent5">
                  <a:lumMod val="50000"/>
                </a:schemeClr>
              </a:solidFill>
            </a:endParaRPr>
          </a:p>
        </p:txBody>
      </p:sp>
      <p:pic>
        <p:nvPicPr>
          <p:cNvPr id="17" name="Afbeelding 16" descr="Afbeelding met overdekt&#10;&#10;Automatisch gegenereerde beschrijving">
            <a:extLst>
              <a:ext uri="{FF2B5EF4-FFF2-40B4-BE49-F238E27FC236}">
                <a16:creationId xmlns:a16="http://schemas.microsoft.com/office/drawing/2014/main" id="{6FA35AB3-52AE-6C5E-0834-BA3893ECC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664106"/>
            <a:ext cx="3672408" cy="4896544"/>
          </a:xfrm>
          <a:prstGeom prst="rect">
            <a:avLst/>
          </a:prstGeom>
        </p:spPr>
      </p:pic>
    </p:spTree>
    <p:extLst>
      <p:ext uri="{BB962C8B-B14F-4D97-AF65-F5344CB8AC3E}">
        <p14:creationId xmlns:p14="http://schemas.microsoft.com/office/powerpoint/2010/main" val="391894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654707FD-F062-6E54-AEC4-5D9EB2E667A0}"/>
              </a:ext>
            </a:extLst>
          </p:cNvPr>
          <p:cNvSpPr txBox="1">
            <a:spLocks/>
          </p:cNvSpPr>
          <p:nvPr/>
        </p:nvSpPr>
        <p:spPr>
          <a:xfrm>
            <a:off x="320069" y="3284984"/>
            <a:ext cx="8623301" cy="4548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Aft>
                <a:spcPts val="1500"/>
              </a:spcAft>
            </a:pPr>
            <a:endParaRPr lang="nl-NL" sz="1800" dirty="0">
              <a:effectLst/>
              <a:latin typeface="Times New Roman" panose="02020603050405020304" pitchFamily="18" charset="0"/>
              <a:ea typeface="Times New Roman" panose="02020603050405020304" pitchFamily="18" charset="0"/>
            </a:endParaRPr>
          </a:p>
        </p:txBody>
      </p:sp>
      <p:sp>
        <p:nvSpPr>
          <p:cNvPr id="2" name="Titel 1"/>
          <p:cNvSpPr>
            <a:spLocks noGrp="1"/>
          </p:cNvSpPr>
          <p:nvPr>
            <p:ph type="title"/>
          </p:nvPr>
        </p:nvSpPr>
        <p:spPr>
          <a:xfrm>
            <a:off x="880259" y="548680"/>
            <a:ext cx="10431483" cy="795622"/>
          </a:xfrm>
        </p:spPr>
        <p:txBody>
          <a:bodyPr>
            <a:normAutofit/>
          </a:bodyPr>
          <a:lstStyle/>
          <a:p>
            <a:r>
              <a:rPr lang="nl-NL" dirty="0"/>
              <a:t>Druivensoorten</a:t>
            </a:r>
          </a:p>
        </p:txBody>
      </p:sp>
      <p:sp>
        <p:nvSpPr>
          <p:cNvPr id="3" name="Tekstvak 2">
            <a:extLst>
              <a:ext uri="{FF2B5EF4-FFF2-40B4-BE49-F238E27FC236}">
                <a16:creationId xmlns:a16="http://schemas.microsoft.com/office/drawing/2014/main" id="{7B1FF136-8FED-57C2-547B-85C8DE472334}"/>
              </a:ext>
            </a:extLst>
          </p:cNvPr>
          <p:cNvSpPr txBox="1"/>
          <p:nvPr/>
        </p:nvSpPr>
        <p:spPr>
          <a:xfrm>
            <a:off x="880259" y="1556792"/>
            <a:ext cx="10431482" cy="4893647"/>
          </a:xfrm>
          <a:prstGeom prst="rect">
            <a:avLst/>
          </a:prstGeom>
          <a:noFill/>
        </p:spPr>
        <p:txBody>
          <a:bodyPr wrap="square" rtlCol="0">
            <a:spAutoFit/>
          </a:bodyPr>
          <a:lstStyle/>
          <a:p>
            <a:r>
              <a:rPr lang="nl-NL" sz="2400" b="1" dirty="0">
                <a:solidFill>
                  <a:schemeClr val="accent1"/>
                </a:solidFill>
              </a:rPr>
              <a:t>De Palomino druif </a:t>
            </a:r>
          </a:p>
          <a:p>
            <a:r>
              <a:rPr lang="nl-NL" sz="2400" dirty="0"/>
              <a:t>Deze druif is de basis van de droge Sherrywijnen. </a:t>
            </a:r>
          </a:p>
          <a:p>
            <a:pPr marL="285750" indent="-285750">
              <a:buFont typeface="Arial" panose="020B0604020202020204" pitchFamily="34" charset="0"/>
              <a:buChar char="•"/>
            </a:pPr>
            <a:r>
              <a:rPr lang="nl-NL" sz="2400" dirty="0"/>
              <a:t> De fino wordt tot 15% met alcohol aangevuld.</a:t>
            </a:r>
          </a:p>
          <a:p>
            <a:pPr marL="285750" indent="-285750">
              <a:buFont typeface="Arial" panose="020B0604020202020204" pitchFamily="34" charset="0"/>
              <a:buChar char="•"/>
            </a:pPr>
            <a:r>
              <a:rPr lang="nl-NL" sz="2400" dirty="0"/>
              <a:t>De Olorosso tot 17 %  met alcohol aangevuld.</a:t>
            </a:r>
          </a:p>
          <a:p>
            <a:endParaRPr lang="nl-NL" sz="2400" dirty="0"/>
          </a:p>
          <a:p>
            <a:r>
              <a:rPr lang="nl-NL" sz="2400" b="1" dirty="0">
                <a:solidFill>
                  <a:schemeClr val="accent1"/>
                </a:solidFill>
              </a:rPr>
              <a:t>Pedro Ximénez (PX) </a:t>
            </a:r>
          </a:p>
          <a:p>
            <a:r>
              <a:rPr lang="nl-NL" sz="2400" dirty="0"/>
              <a:t>Deze druif bevat veel suikers. Deze druiven worden in de zon gedroogd, zodat het vocht verliest en het suiker geconcentreerder wordt. Na dit proces wordt er geperst en daarop volgend vergist. Deze wijn wordt tot 15% met alcohol aangevuld.</a:t>
            </a:r>
          </a:p>
          <a:p>
            <a:endParaRPr lang="nl-NL" sz="2400" dirty="0"/>
          </a:p>
          <a:p>
            <a:r>
              <a:rPr lang="nl-NL" sz="2400" dirty="0">
                <a:solidFill>
                  <a:srgbClr val="C00000"/>
                </a:solidFill>
              </a:rPr>
              <a:t>Moscatel</a:t>
            </a:r>
          </a:p>
          <a:p>
            <a:endParaRPr lang="nl-NL"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3849" y="205150"/>
            <a:ext cx="10431483" cy="696632"/>
          </a:xfrm>
        </p:spPr>
        <p:txBody>
          <a:bodyPr vert="horz" lIns="91440" tIns="45720" rIns="91440" bIns="45720" rtlCol="0" anchor="b">
            <a:normAutofit fontScale="90000"/>
          </a:bodyPr>
          <a:lstStyle/>
          <a:p>
            <a:br>
              <a:rPr lang="nl-NL" sz="2100" kern="1200" dirty="0">
                <a:latin typeface="+mj-lt"/>
                <a:ea typeface="+mj-ea"/>
                <a:cs typeface="+mj-cs"/>
              </a:rPr>
            </a:br>
            <a:r>
              <a:rPr lang="nl-NL" sz="4000" b="1" kern="1200" dirty="0">
                <a:solidFill>
                  <a:schemeClr val="accent5"/>
                </a:solidFill>
                <a:latin typeface="+mj-lt"/>
                <a:ea typeface="+mj-ea"/>
                <a:cs typeface="+mj-cs"/>
              </a:rPr>
              <a:t>Flor</a:t>
            </a:r>
          </a:p>
        </p:txBody>
      </p:sp>
      <p:sp>
        <p:nvSpPr>
          <p:cNvPr id="5" name="Tijdelijke aanduiding voor inhoud 3">
            <a:extLst>
              <a:ext uri="{FF2B5EF4-FFF2-40B4-BE49-F238E27FC236}">
                <a16:creationId xmlns:a16="http://schemas.microsoft.com/office/drawing/2014/main" id="{46A223B0-A913-2025-9051-319B737E897E}"/>
              </a:ext>
            </a:extLst>
          </p:cNvPr>
          <p:cNvSpPr txBox="1">
            <a:spLocks/>
          </p:cNvSpPr>
          <p:nvPr/>
        </p:nvSpPr>
        <p:spPr>
          <a:xfrm>
            <a:off x="2730500" y="1628799"/>
            <a:ext cx="8623301" cy="4548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200" dirty="0"/>
          </a:p>
        </p:txBody>
      </p:sp>
      <p:graphicFrame>
        <p:nvGraphicFramePr>
          <p:cNvPr id="11" name="Tekstvak 8">
            <a:extLst>
              <a:ext uri="{FF2B5EF4-FFF2-40B4-BE49-F238E27FC236}">
                <a16:creationId xmlns:a16="http://schemas.microsoft.com/office/drawing/2014/main" id="{5BD23201-2243-06EB-5A2A-82DB8366B9E1}"/>
              </a:ext>
            </a:extLst>
          </p:cNvPr>
          <p:cNvGraphicFramePr/>
          <p:nvPr>
            <p:extLst>
              <p:ext uri="{D42A27DB-BD31-4B8C-83A1-F6EECF244321}">
                <p14:modId xmlns:p14="http://schemas.microsoft.com/office/powerpoint/2010/main" val="3465843624"/>
              </p:ext>
            </p:extLst>
          </p:nvPr>
        </p:nvGraphicFramePr>
        <p:xfrm>
          <a:off x="6159389" y="871397"/>
          <a:ext cx="5181600" cy="5115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Afbeelding 13" descr="Afbeelding met tafelgerei, Wijnglas, Glaswerk, tafel&#10;&#10;Automatisch gegenereerde beschrijving">
            <a:extLst>
              <a:ext uri="{FF2B5EF4-FFF2-40B4-BE49-F238E27FC236}">
                <a16:creationId xmlns:a16="http://schemas.microsoft.com/office/drawing/2014/main" id="{B6AEC501-8DD3-4BDE-F6C4-0C18787B2E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959" y="1312030"/>
            <a:ext cx="5288632" cy="3966474"/>
          </a:xfrm>
          <a:prstGeom prst="rect">
            <a:avLst/>
          </a:prstGeom>
        </p:spPr>
      </p:pic>
      <p:sp>
        <p:nvSpPr>
          <p:cNvPr id="3" name="Tekstvak 2">
            <a:extLst>
              <a:ext uri="{FF2B5EF4-FFF2-40B4-BE49-F238E27FC236}">
                <a16:creationId xmlns:a16="http://schemas.microsoft.com/office/drawing/2014/main" id="{1F511762-2538-E9F2-B0B2-FD02B36C1B79}"/>
              </a:ext>
            </a:extLst>
          </p:cNvPr>
          <p:cNvSpPr txBox="1"/>
          <p:nvPr/>
        </p:nvSpPr>
        <p:spPr>
          <a:xfrm>
            <a:off x="551384" y="5715298"/>
            <a:ext cx="2503891" cy="738664"/>
          </a:xfrm>
          <a:prstGeom prst="rect">
            <a:avLst/>
          </a:prstGeom>
          <a:noFill/>
        </p:spPr>
        <p:txBody>
          <a:bodyPr wrap="none" rtlCol="0">
            <a:spAutoFit/>
          </a:bodyPr>
          <a:lstStyle/>
          <a:p>
            <a:r>
              <a:rPr lang="nl-NL" sz="1400" i="1" u="none" strike="noStrike" dirty="0">
                <a:solidFill>
                  <a:srgbClr val="5F6368"/>
                </a:solidFill>
                <a:effectLst/>
              </a:rPr>
              <a:t>Fotograaf: Maarten  Niland</a:t>
            </a:r>
          </a:p>
          <a:p>
            <a:endParaRPr lang="nl-NL" sz="1400" dirty="0"/>
          </a:p>
          <a:p>
            <a:endParaRPr lang="nl-NL" sz="1400" dirty="0"/>
          </a:p>
        </p:txBody>
      </p:sp>
    </p:spTree>
    <p:extLst>
      <p:ext uri="{BB962C8B-B14F-4D97-AF65-F5344CB8AC3E}">
        <p14:creationId xmlns:p14="http://schemas.microsoft.com/office/powerpoint/2010/main" val="338218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06787"/>
            <a:ext cx="3932237" cy="717957"/>
          </a:xfrm>
        </p:spPr>
        <p:txBody>
          <a:bodyPr anchor="t">
            <a:normAutofit/>
          </a:bodyPr>
          <a:lstStyle/>
          <a:p>
            <a:r>
              <a:rPr lang="nl-NL" dirty="0">
                <a:solidFill>
                  <a:schemeClr val="accent4"/>
                </a:solidFill>
              </a:rPr>
              <a:t>Solerasysteem</a:t>
            </a:r>
          </a:p>
        </p:txBody>
      </p:sp>
      <p:sp>
        <p:nvSpPr>
          <p:cNvPr id="5" name="Tijdelijke aanduiding voor inhoud 3">
            <a:extLst>
              <a:ext uri="{FF2B5EF4-FFF2-40B4-BE49-F238E27FC236}">
                <a16:creationId xmlns:a16="http://schemas.microsoft.com/office/drawing/2014/main" id="{46A223B0-A913-2025-9051-319B737E897E}"/>
              </a:ext>
            </a:extLst>
          </p:cNvPr>
          <p:cNvSpPr txBox="1">
            <a:spLocks/>
          </p:cNvSpPr>
          <p:nvPr/>
        </p:nvSpPr>
        <p:spPr>
          <a:xfrm>
            <a:off x="2730500" y="1628799"/>
            <a:ext cx="8623301" cy="4548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endParaRPr lang="pt-BR" sz="2200" dirty="0"/>
          </a:p>
        </p:txBody>
      </p:sp>
      <p:sp>
        <p:nvSpPr>
          <p:cNvPr id="8" name="Tekstvak 7">
            <a:extLst>
              <a:ext uri="{FF2B5EF4-FFF2-40B4-BE49-F238E27FC236}">
                <a16:creationId xmlns:a16="http://schemas.microsoft.com/office/drawing/2014/main" id="{6DCEB544-75AF-65B6-234A-7877C609A941}"/>
              </a:ext>
            </a:extLst>
          </p:cNvPr>
          <p:cNvSpPr txBox="1"/>
          <p:nvPr/>
        </p:nvSpPr>
        <p:spPr>
          <a:xfrm>
            <a:off x="4514335" y="815331"/>
            <a:ext cx="6785255" cy="369332"/>
          </a:xfrm>
          <a:prstGeom prst="rect">
            <a:avLst/>
          </a:prstGeom>
          <a:noFill/>
        </p:spPr>
        <p:txBody>
          <a:bodyPr wrap="none" rtlCol="0">
            <a:spAutoFit/>
          </a:bodyPr>
          <a:lstStyle/>
          <a:p>
            <a:pPr defTabSz="603504">
              <a:spcAft>
                <a:spcPts val="600"/>
              </a:spcAft>
            </a:pPr>
            <a:r>
              <a:rPr lang="nl-NL" b="1" kern="1200" dirty="0">
                <a:solidFill>
                  <a:srgbClr val="C00000"/>
                </a:solidFill>
                <a:latin typeface="+mn-lt"/>
                <a:ea typeface="+mn-ea"/>
                <a:cs typeface="+mn-cs"/>
              </a:rPr>
              <a:t>Solerasysteem is een rijpingsproces van Fino en Oloroso.</a:t>
            </a:r>
            <a:endParaRPr lang="nl-NL" b="1" dirty="0">
              <a:solidFill>
                <a:srgbClr val="C00000"/>
              </a:solidFill>
            </a:endParaRPr>
          </a:p>
        </p:txBody>
      </p:sp>
      <p:sp>
        <p:nvSpPr>
          <p:cNvPr id="9" name="Tekstvak 8">
            <a:extLst>
              <a:ext uri="{FF2B5EF4-FFF2-40B4-BE49-F238E27FC236}">
                <a16:creationId xmlns:a16="http://schemas.microsoft.com/office/drawing/2014/main" id="{CCD2B6A2-4884-88D3-F071-91FAC2BE3802}"/>
              </a:ext>
            </a:extLst>
          </p:cNvPr>
          <p:cNvSpPr txBox="1"/>
          <p:nvPr/>
        </p:nvSpPr>
        <p:spPr>
          <a:xfrm>
            <a:off x="5159897" y="1359507"/>
            <a:ext cx="6048672" cy="3831818"/>
          </a:xfrm>
          <a:prstGeom prst="rect">
            <a:avLst/>
          </a:prstGeom>
          <a:noFill/>
        </p:spPr>
        <p:txBody>
          <a:bodyPr wrap="square" rtlCol="0">
            <a:spAutoFit/>
          </a:bodyPr>
          <a:lstStyle/>
          <a:p>
            <a:pPr defTabSz="603504">
              <a:spcAft>
                <a:spcPts val="600"/>
              </a:spcAft>
            </a:pPr>
            <a:r>
              <a:rPr lang="nl-NL" sz="2000" kern="1200" dirty="0">
                <a:solidFill>
                  <a:schemeClr val="tx1"/>
                </a:solidFill>
                <a:latin typeface="+mn-lt"/>
                <a:ea typeface="+mn-ea"/>
                <a:cs typeface="+mn-cs"/>
              </a:rPr>
              <a:t>Een rijpingssysteem dat is opgebouwd uit opgestapelde vaten, die met slangen verbonden zijn aan elkaar. Op de bovenste vaten (</a:t>
            </a:r>
            <a:r>
              <a:rPr lang="nl-NL" sz="2000" kern="0" dirty="0">
                <a:solidFill>
                  <a:srgbClr val="180306"/>
                </a:solidFill>
                <a:effectLst/>
                <a:ea typeface="Times New Roman" panose="02020603050405020304" pitchFamily="18" charset="0"/>
                <a:cs typeface="Times New Roman" panose="02020603050405020304" pitchFamily="18" charset="0"/>
              </a:rPr>
              <a:t>de criaderas ) </a:t>
            </a:r>
            <a:r>
              <a:rPr lang="nl-NL" sz="2000" kern="1200" dirty="0">
                <a:solidFill>
                  <a:schemeClr val="tx1"/>
                </a:solidFill>
                <a:latin typeface="+mn-lt"/>
                <a:ea typeface="+mn-ea"/>
                <a:cs typeface="+mn-cs"/>
              </a:rPr>
              <a:t>liggen de jongste wijnen en onderaan (</a:t>
            </a:r>
            <a:r>
              <a:rPr lang="nl-NL" sz="2000" kern="0" dirty="0">
                <a:solidFill>
                  <a:srgbClr val="180306"/>
                </a:solidFill>
                <a:effectLst/>
                <a:ea typeface="Times New Roman" panose="02020603050405020304" pitchFamily="18" charset="0"/>
                <a:cs typeface="Times New Roman" panose="02020603050405020304" pitchFamily="18" charset="0"/>
              </a:rPr>
              <a:t>Solera</a:t>
            </a:r>
            <a:r>
              <a:rPr lang="nl-NL" sz="2000" kern="0" dirty="0">
                <a:solidFill>
                  <a:srgbClr val="180306"/>
                </a:solidFill>
                <a:ea typeface="Times New Roman" panose="02020603050405020304" pitchFamily="18" charset="0"/>
                <a:cs typeface="Times New Roman" panose="02020603050405020304" pitchFamily="18" charset="0"/>
              </a:rPr>
              <a:t> = suelo = bodem) </a:t>
            </a:r>
            <a:r>
              <a:rPr lang="nl-NL" sz="2000" kern="1200" dirty="0">
                <a:solidFill>
                  <a:schemeClr val="tx1"/>
                </a:solidFill>
                <a:latin typeface="+mn-lt"/>
                <a:ea typeface="+mn-ea"/>
                <a:cs typeface="+mn-cs"/>
              </a:rPr>
              <a:t>de oudste wijnen. Wanneer er sherry afgetapt wordt van de onderste vaten, dan wordt de inhoud van die vaten gelijk aangevuld door de vaten die er boven liggen. Die vaten worden worden weer aangevuld door de vaten die daar weer boven liggen. </a:t>
            </a:r>
          </a:p>
          <a:p>
            <a:pPr>
              <a:spcAft>
                <a:spcPts val="600"/>
              </a:spcAft>
            </a:pPr>
            <a:endParaRPr lang="nl-NL" dirty="0"/>
          </a:p>
        </p:txBody>
      </p:sp>
      <p:sp>
        <p:nvSpPr>
          <p:cNvPr id="10" name="Tekstvak 9">
            <a:extLst>
              <a:ext uri="{FF2B5EF4-FFF2-40B4-BE49-F238E27FC236}">
                <a16:creationId xmlns:a16="http://schemas.microsoft.com/office/drawing/2014/main" id="{A7624201-8E63-5D98-BBFC-1BD4C01C8585}"/>
              </a:ext>
            </a:extLst>
          </p:cNvPr>
          <p:cNvSpPr txBox="1"/>
          <p:nvPr/>
        </p:nvSpPr>
        <p:spPr>
          <a:xfrm>
            <a:off x="177744" y="5635461"/>
            <a:ext cx="10386498" cy="400110"/>
          </a:xfrm>
          <a:prstGeom prst="rect">
            <a:avLst/>
          </a:prstGeom>
          <a:noFill/>
        </p:spPr>
        <p:txBody>
          <a:bodyPr wrap="none" rtlCol="0">
            <a:spAutoFit/>
          </a:bodyPr>
          <a:lstStyle/>
          <a:p>
            <a:pPr defTabSz="603504">
              <a:spcAft>
                <a:spcPts val="600"/>
              </a:spcAft>
            </a:pPr>
            <a:r>
              <a:rPr lang="nl-NL" sz="2000" kern="1200" dirty="0">
                <a:solidFill>
                  <a:schemeClr val="accent1"/>
                </a:solidFill>
                <a:latin typeface="+mn-lt"/>
                <a:ea typeface="+mn-ea"/>
                <a:cs typeface="+mn-cs"/>
              </a:rPr>
              <a:t>Voordelen van deze rijping van een solerasysteem, is dat de de sherry constant is. </a:t>
            </a:r>
            <a:endParaRPr lang="nl-NL" sz="2000" dirty="0">
              <a:solidFill>
                <a:schemeClr val="accent1"/>
              </a:solidFill>
            </a:endParaRPr>
          </a:p>
        </p:txBody>
      </p:sp>
      <p:pic>
        <p:nvPicPr>
          <p:cNvPr id="12" name="Afbeelding 11" descr="Afbeelding met wijn, drinken, fles, overdekt&#10;&#10;Automatisch gegenereerde beschrijving">
            <a:extLst>
              <a:ext uri="{FF2B5EF4-FFF2-40B4-BE49-F238E27FC236}">
                <a16:creationId xmlns:a16="http://schemas.microsoft.com/office/drawing/2014/main" id="{E72DFA4B-F167-D8C6-9C1D-2C544A009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44" y="1412776"/>
            <a:ext cx="4736571" cy="3552428"/>
          </a:xfrm>
          <a:prstGeom prst="rect">
            <a:avLst/>
          </a:prstGeom>
        </p:spPr>
      </p:pic>
      <p:sp>
        <p:nvSpPr>
          <p:cNvPr id="13" name="Tekstvak 12">
            <a:extLst>
              <a:ext uri="{FF2B5EF4-FFF2-40B4-BE49-F238E27FC236}">
                <a16:creationId xmlns:a16="http://schemas.microsoft.com/office/drawing/2014/main" id="{68DCE531-F30E-DE77-797A-2B7BD6DBD9FF}"/>
              </a:ext>
            </a:extLst>
          </p:cNvPr>
          <p:cNvSpPr txBox="1"/>
          <p:nvPr/>
        </p:nvSpPr>
        <p:spPr>
          <a:xfrm>
            <a:off x="123637" y="5152836"/>
            <a:ext cx="2584041" cy="584775"/>
          </a:xfrm>
          <a:prstGeom prst="rect">
            <a:avLst/>
          </a:prstGeom>
          <a:noFill/>
        </p:spPr>
        <p:txBody>
          <a:bodyPr wrap="none" rtlCol="0">
            <a:spAutoFit/>
          </a:bodyPr>
          <a:lstStyle/>
          <a:p>
            <a:r>
              <a:rPr lang="nl-NL" sz="1400" i="1" u="none" strike="noStrike" dirty="0">
                <a:solidFill>
                  <a:srgbClr val="5F6368"/>
                </a:solidFill>
                <a:effectLst/>
              </a:rPr>
              <a:t>Fotograaf: Maarten  Niland</a:t>
            </a:r>
          </a:p>
          <a:p>
            <a:endParaRPr lang="nl-NL" dirty="0"/>
          </a:p>
        </p:txBody>
      </p:sp>
    </p:spTree>
    <p:extLst>
      <p:ext uri="{BB962C8B-B14F-4D97-AF65-F5344CB8AC3E}">
        <p14:creationId xmlns:p14="http://schemas.microsoft.com/office/powerpoint/2010/main" val="1535544706"/>
      </p:ext>
    </p:extLst>
  </p:cSld>
  <p:clrMapOvr>
    <a:masterClrMapping/>
  </p:clrMapOvr>
</p:sld>
</file>

<file path=ppt/theme/theme1.xml><?xml version="1.0" encoding="utf-8"?>
<a:theme xmlns:a="http://schemas.openxmlformats.org/drawingml/2006/main" name="Powerpoint master 2">
  <a:themeElements>
    <a:clrScheme name="NWG">
      <a:dk1>
        <a:sysClr val="windowText" lastClr="000000"/>
      </a:dk1>
      <a:lt1>
        <a:sysClr val="window" lastClr="FFFFFF"/>
      </a:lt1>
      <a:dk2>
        <a:srgbClr val="595959"/>
      </a:dk2>
      <a:lt2>
        <a:srgbClr val="E7E6E6"/>
      </a:lt2>
      <a:accent1>
        <a:srgbClr val="941918"/>
      </a:accent1>
      <a:accent2>
        <a:srgbClr val="367E32"/>
      </a:accent2>
      <a:accent3>
        <a:srgbClr val="0E488C"/>
      </a:accent3>
      <a:accent4>
        <a:srgbClr val="941918"/>
      </a:accent4>
      <a:accent5>
        <a:srgbClr val="367E32"/>
      </a:accent5>
      <a:accent6>
        <a:srgbClr val="0E488C"/>
      </a:accent6>
      <a:hlink>
        <a:srgbClr val="0E488C"/>
      </a:hlink>
      <a:folHlink>
        <a:srgbClr val="941918"/>
      </a:folHlink>
    </a:clrScheme>
    <a:fontScheme name="NWG">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395F8AA1-51F5-443A-8FDB-5F0DB8D59A35}" vid="{C2375D19-437E-4C20-BF1A-7183A5AE338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FCB30034EBED4E9AECC827004EBF70" ma:contentTypeVersion="4" ma:contentTypeDescription="Create a new document." ma:contentTypeScope="" ma:versionID="5371fec217f2e2fd33df9711ce13c699">
  <xsd:schema xmlns:xsd="http://www.w3.org/2001/XMLSchema" xmlns:xs="http://www.w3.org/2001/XMLSchema" xmlns:p="http://schemas.microsoft.com/office/2006/metadata/properties" xmlns:ns2="ba4ce724-9d3e-47a0-b21b-9f82fed23f21" targetNamespace="http://schemas.microsoft.com/office/2006/metadata/properties" ma:root="true" ma:fieldsID="881fae26f3b3eb2cf1bd16587a9d9684" ns2:_="">
    <xsd:import namespace="ba4ce724-9d3e-47a0-b21b-9f82fed23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ce724-9d3e-47a0-b21b-9f82fed23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C80AFE-EBF6-42E1-893B-55D3F80C88D1}">
  <ds:schemaRefs>
    <ds:schemaRef ds:uri="http://schemas.microsoft.com/sharepoint/v3/contenttype/forms"/>
  </ds:schemaRefs>
</ds:datastoreItem>
</file>

<file path=customXml/itemProps2.xml><?xml version="1.0" encoding="utf-8"?>
<ds:datastoreItem xmlns:ds="http://schemas.openxmlformats.org/officeDocument/2006/customXml" ds:itemID="{5849FBE8-E35E-4793-89A7-94364786F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ce724-9d3e-47a0-b21b-9f82fed23f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67129-1C98-4968-9901-96F6EE24945B}">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ba4ce724-9d3e-47a0-b21b-9f82fed23f2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master 2</Template>
  <TotalTime>8888</TotalTime>
  <Words>2013</Words>
  <Application>Microsoft Macintosh PowerPoint</Application>
  <PresentationFormat>Breedbeeld</PresentationFormat>
  <Paragraphs>180</Paragraphs>
  <Slides>18</Slides>
  <Notes>0</Notes>
  <HiddenSlides>0</HiddenSlides>
  <MMClips>0</MMClips>
  <ScaleCrop>false</ScaleCrop>
  <HeadingPairs>
    <vt:vector size="6" baseType="variant">
      <vt:variant>
        <vt:lpstr>Gebruikte lettertypen</vt:lpstr>
      </vt:variant>
      <vt:variant>
        <vt:i4>14</vt:i4>
      </vt:variant>
      <vt:variant>
        <vt:lpstr>Thema</vt:lpstr>
      </vt:variant>
      <vt:variant>
        <vt:i4>1</vt:i4>
      </vt:variant>
      <vt:variant>
        <vt:lpstr>Diatitels</vt:lpstr>
      </vt:variant>
      <vt:variant>
        <vt:i4>18</vt:i4>
      </vt:variant>
    </vt:vector>
  </HeadingPairs>
  <TitlesOfParts>
    <vt:vector size="33" baseType="lpstr">
      <vt:lpstr>Abadi MT Condensed Extra Bold</vt:lpstr>
      <vt:lpstr>Abadi MT Condensed Light</vt:lpstr>
      <vt:lpstr>Aptos</vt:lpstr>
      <vt:lpstr>Arial</vt:lpstr>
      <vt:lpstr>Arial</vt:lpstr>
      <vt:lpstr>Arial Rounded MT Bold</vt:lpstr>
      <vt:lpstr>Calibri</vt:lpstr>
      <vt:lpstr>Google Sans</vt:lpstr>
      <vt:lpstr>Helvetica</vt:lpstr>
      <vt:lpstr>Nunito</vt:lpstr>
      <vt:lpstr>Open Sans</vt:lpstr>
      <vt:lpstr>Times New Roman</vt:lpstr>
      <vt:lpstr>Ubuntu</vt:lpstr>
      <vt:lpstr>VAGRoundedStd-Light</vt:lpstr>
      <vt:lpstr>Powerpoint master 2</vt:lpstr>
      <vt:lpstr> </vt:lpstr>
      <vt:lpstr>PowerPoint-presentatie</vt:lpstr>
      <vt:lpstr> Waar wordt deze wijn gemaakt?</vt:lpstr>
      <vt:lpstr>Wat is Sherry? </vt:lpstr>
      <vt:lpstr>Terroir</vt:lpstr>
      <vt:lpstr> </vt:lpstr>
      <vt:lpstr>Druivensoorten</vt:lpstr>
      <vt:lpstr> Flor</vt:lpstr>
      <vt:lpstr>Solerasysteem</vt:lpstr>
      <vt:lpstr>Verschillende typen Sherry</vt:lpstr>
      <vt:lpstr>Sherry’s die we gaan proeven</vt:lpstr>
      <vt:lpstr> La Guita Manzanilla</vt:lpstr>
      <vt:lpstr> Tenido Dry </vt:lpstr>
      <vt:lpstr> Valdespino Amontillado Tío Diego</vt:lpstr>
      <vt:lpstr> Osborne Sherry Santa Maria Cream</vt:lpstr>
      <vt:lpstr>Valdespino - Pedro Ximenez El Candado  </vt:lpstr>
      <vt:lpstr>Viña98 Alvaro Domecq</vt:lpstr>
      <vt:lpstr>Nuttige informaties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Wim Schepman</dc:creator>
  <cp:lastModifiedBy>Ilse Swank - Kornmann Rudi</cp:lastModifiedBy>
  <cp:revision>123</cp:revision>
  <dcterms:created xsi:type="dcterms:W3CDTF">2022-09-21T12:44:27Z</dcterms:created>
  <dcterms:modified xsi:type="dcterms:W3CDTF">2024-02-12T21:31:22Z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0x0101009EFCB30034EBED4E9AECC827004EBF70</vt:lpwstr>
  </property>
</Properties>
</file>